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72" r:id="rId4"/>
    <p:sldId id="273" r:id="rId5"/>
    <p:sldId id="274" r:id="rId6"/>
    <p:sldId id="275" r:id="rId7"/>
    <p:sldId id="276" r:id="rId8"/>
    <p:sldId id="271" r:id="rId9"/>
    <p:sldId id="262" r:id="rId10"/>
    <p:sldId id="266" r:id="rId11"/>
  </p:sldIdLst>
  <p:sldSz cx="18288000" cy="10287000"/>
  <p:notesSz cx="6858000" cy="9144000"/>
  <p:embeddedFontLst>
    <p:embeddedFont>
      <p:font typeface="Source Han Sans KR" panose="020B0600000101010101" charset="-127"/>
      <p:regular r:id="rId13"/>
    </p:embeddedFont>
    <p:embeddedFont>
      <p:font typeface="Inter Semi-Bold" panose="020B0600000101010101" charset="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Inter Light" panose="020B0600000101010101" charset="0"/>
      <p:regular r:id="rId19"/>
    </p:embeddedFont>
    <p:embeddedFont>
      <p:font typeface="Inter Bold" panose="020B0600000101010101" charset="0"/>
      <p:regular r:id="rId20"/>
    </p:embeddedFont>
    <p:embeddedFont>
      <p:font typeface="Source Han Sans KR Bold" panose="020B0600000101010101" charset="-127"/>
      <p:regular r:id="rId21"/>
    </p:embeddedFont>
    <p:embeddedFont>
      <p:font typeface="Inter" panose="020B0600000101010101" charset="0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C5C5"/>
    <a:srgbClr val="EBEEF0"/>
    <a:srgbClr val="D6DCE0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73789" autoAdjust="0"/>
  </p:normalViewPr>
  <p:slideViewPr>
    <p:cSldViewPr>
      <p:cViewPr varScale="1">
        <p:scale>
          <a:sx n="53" d="100"/>
          <a:sy n="53" d="100"/>
        </p:scale>
        <p:origin x="17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heme" Target="theme/theme1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7FFBC-4E50-4AE0-BC11-BEB367FE9BA7}" type="datetimeFigureOut">
              <a:rPr lang="ko-KR" altLang="en-US" smtClean="0"/>
              <a:t>2025-01-03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17DC67-E0B9-440B-A566-5D353FDF84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7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먹으면서 관리하자</a:t>
            </a:r>
            <a:r>
              <a:rPr lang="en-US" altLang="ko-KR" dirty="0" smtClean="0"/>
              <a:t>! </a:t>
            </a:r>
            <a:r>
              <a:rPr lang="ko-KR" altLang="en-US" dirty="0" smtClean="0"/>
              <a:t>밥먹고하조의 발표자 </a:t>
            </a:r>
            <a:r>
              <a:rPr lang="ko-KR" altLang="en-US" dirty="0" err="1" smtClean="0"/>
              <a:t>ㅇㅇㅇ입니다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9429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감사합니다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8857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우선 목차입니다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537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 팀의 프로젝트의 핵심 주제는 레시피 및 재료 추천 서비스입니다</a:t>
            </a:r>
            <a:r>
              <a:rPr lang="en-US" altLang="ko-KR" dirty="0"/>
              <a:t>. </a:t>
            </a:r>
            <a:r>
              <a:rPr lang="ko-KR" altLang="en-US" dirty="0"/>
              <a:t>레시피 및 재료 추천서비스는 두 가지의 모델을 진행하는데 이미지를 입력 받아 레시피와 재료를 제공하는 서비스 하나와 재료나 해당 음식과 관련된 텍스트를 입력 받아 레시피와 재료를 추천해주는 서비스입니다</a:t>
            </a:r>
            <a:endParaRPr lang="en-US" altLang="ko-KR" dirty="0"/>
          </a:p>
          <a:p>
            <a:r>
              <a:rPr lang="ko-KR" altLang="en-US" dirty="0"/>
              <a:t>또한 이와 관련되어 음식들의 영양소 정보와 개인정보를 활용하여 사용자에게 영양소관리와 운동추천을 해주는 </a:t>
            </a:r>
            <a:r>
              <a:rPr lang="ko-KR" altLang="en-US" dirty="0" err="1"/>
              <a:t>챗봇</a:t>
            </a:r>
            <a:r>
              <a:rPr lang="ko-KR" altLang="en-US" dirty="0"/>
              <a:t> 서비스도 같이 추가할 계획입니다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69229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0" dirty="0"/>
              <a:t>좀 더 자세히 주요기능과 기대효과에 대해 살펴보면</a:t>
            </a:r>
            <a:endParaRPr lang="en-US" altLang="ko-KR" b="0" dirty="0"/>
          </a:p>
          <a:p>
            <a:endParaRPr lang="en-US" altLang="ko-KR" b="0" dirty="0"/>
          </a:p>
          <a:p>
            <a:r>
              <a:rPr lang="ko-KR" altLang="en-US" b="0" dirty="0"/>
              <a:t>첫 </a:t>
            </a:r>
            <a:r>
              <a:rPr lang="ko-KR" altLang="en-US" b="0" dirty="0" err="1"/>
              <a:t>번째로</a:t>
            </a:r>
            <a:r>
              <a:rPr lang="en-US" altLang="ko-KR" b="0" dirty="0"/>
              <a:t> </a:t>
            </a:r>
            <a:r>
              <a:rPr lang="ko-KR" altLang="en-US" b="0" dirty="0"/>
              <a:t>외국인들을 위한 재료 및 레시피 제공 서비스는 </a:t>
            </a:r>
            <a:r>
              <a:rPr lang="en-US" altLang="ko-KR" b="0" dirty="0"/>
              <a:t>CNN </a:t>
            </a:r>
            <a:r>
              <a:rPr lang="ko-KR" altLang="en-US" b="0" dirty="0"/>
              <a:t>기반의 딥러닝 모델을 활용하여 사용자가 업로드한 음식 이미지를 분석하고</a:t>
            </a:r>
            <a:r>
              <a:rPr lang="en-US" altLang="ko-KR" b="0" dirty="0"/>
              <a:t>, </a:t>
            </a:r>
            <a:r>
              <a:rPr lang="ko-KR" altLang="en-US" b="0" dirty="0"/>
              <a:t>해당 음식이 무엇인지 판별한 뒤 영양 정보</a:t>
            </a:r>
            <a:r>
              <a:rPr lang="en-US" altLang="ko-KR" b="0" dirty="0"/>
              <a:t>, </a:t>
            </a:r>
            <a:r>
              <a:rPr lang="ko-KR" altLang="en-US" b="0" dirty="0"/>
              <a:t>필요한 재료</a:t>
            </a:r>
            <a:r>
              <a:rPr lang="en-US" altLang="ko-KR" b="0" dirty="0"/>
              <a:t>, </a:t>
            </a:r>
            <a:r>
              <a:rPr lang="ko-KR" altLang="en-US" b="0" dirty="0"/>
              <a:t>레시피를 제공하는 서비스입니다</a:t>
            </a:r>
            <a:r>
              <a:rPr lang="en-US" altLang="ko-KR" b="0" dirty="0"/>
              <a:t>. </a:t>
            </a:r>
            <a:r>
              <a:rPr lang="ko-KR" altLang="en-US" b="0" dirty="0"/>
              <a:t>또한</a:t>
            </a:r>
            <a:r>
              <a:rPr lang="en-US" altLang="ko-KR" b="0" dirty="0"/>
              <a:t>, OpenAI</a:t>
            </a:r>
            <a:r>
              <a:rPr lang="ko-KR" altLang="en-US" b="0" dirty="0"/>
              <a:t>를 활용한 번역 서비스를 통해 다국어 지원이 가능하여 글로벌 사용자들의 편의성을 극대화할 계획입니다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두 </a:t>
            </a:r>
            <a:r>
              <a:rPr lang="ko-KR" altLang="en-US" b="0" dirty="0" err="1"/>
              <a:t>번째로</a:t>
            </a:r>
            <a:r>
              <a:rPr lang="en-US" altLang="ko-KR" b="0" dirty="0"/>
              <a:t> </a:t>
            </a:r>
            <a:r>
              <a:rPr lang="ko-KR" altLang="en-US" b="0" dirty="0"/>
              <a:t>모든 사용자 대상 재료 및 레시피 추천 서비스는 </a:t>
            </a:r>
            <a:r>
              <a:rPr lang="en-US" altLang="ko-KR" b="0" dirty="0"/>
              <a:t>NLP </a:t>
            </a:r>
            <a:r>
              <a:rPr lang="ko-KR" altLang="en-US" b="0" dirty="0"/>
              <a:t>모델을 기반으로 사용자가 입력한 재료나 음식의 특징을 분석하여 개인 맞춤형 음식 추천 서비스를 제공합니다</a:t>
            </a:r>
            <a:r>
              <a:rPr lang="en-US" altLang="ko-KR" b="0" dirty="0"/>
              <a:t>. </a:t>
            </a:r>
            <a:r>
              <a:rPr lang="ko-KR" altLang="en-US" b="0" dirty="0"/>
              <a:t>이를 통해 사용자는 주어진 재료를 효율적으로 활용하거나 자신의 입맛에 맞는 요리를 손쉽게 찾을 수 있습니다</a:t>
            </a:r>
            <a:r>
              <a:rPr lang="en-US" altLang="ko-KR" b="0" dirty="0"/>
              <a:t>.</a:t>
            </a:r>
          </a:p>
          <a:p>
            <a:endParaRPr lang="en-US" altLang="ko-KR" b="0" dirty="0"/>
          </a:p>
          <a:p>
            <a:r>
              <a:rPr lang="ko-KR" altLang="en-US" b="0" dirty="0"/>
              <a:t>세 </a:t>
            </a:r>
            <a:r>
              <a:rPr lang="ko-KR" altLang="en-US" b="0" dirty="0" err="1"/>
              <a:t>번째로</a:t>
            </a:r>
            <a:r>
              <a:rPr lang="en-US" altLang="ko-KR" b="0" dirty="0"/>
              <a:t>, </a:t>
            </a:r>
            <a:r>
              <a:rPr lang="ko-KR" altLang="en-US" b="0" dirty="0"/>
              <a:t>영양소 관리와 운동 추천 서비스는 음식의 영양 정보와 함께 사용자의 성별</a:t>
            </a:r>
            <a:r>
              <a:rPr lang="en-US" altLang="ko-KR" b="0" dirty="0"/>
              <a:t>, </a:t>
            </a:r>
            <a:r>
              <a:rPr lang="ko-KR" altLang="en-US" b="0" dirty="0"/>
              <a:t>키</a:t>
            </a:r>
            <a:r>
              <a:rPr lang="en-US" altLang="ko-KR" b="0" dirty="0"/>
              <a:t>, </a:t>
            </a:r>
            <a:r>
              <a:rPr lang="ko-KR" altLang="en-US" b="0" dirty="0"/>
              <a:t>몸무게</a:t>
            </a:r>
            <a:r>
              <a:rPr lang="en-US" altLang="ko-KR" b="0" dirty="0"/>
              <a:t>, </a:t>
            </a:r>
            <a:r>
              <a:rPr lang="ko-KR" altLang="en-US" b="0" dirty="0"/>
              <a:t>알레르기 정보를 수집 및 분석하여 </a:t>
            </a:r>
            <a:r>
              <a:rPr lang="en-US" altLang="ko-KR" b="0" dirty="0"/>
              <a:t>OpenAI </a:t>
            </a:r>
            <a:r>
              <a:rPr lang="ko-KR" altLang="en-US" b="0" dirty="0"/>
              <a:t>기반 </a:t>
            </a:r>
            <a:r>
              <a:rPr lang="ko-KR" altLang="en-US" b="0" dirty="0" err="1"/>
              <a:t>챗봇을</a:t>
            </a:r>
            <a:r>
              <a:rPr lang="ko-KR" altLang="en-US" b="0" dirty="0"/>
              <a:t> 통해 부족한 영양소와 이에 적합한 운동을 추천합니다</a:t>
            </a:r>
            <a:r>
              <a:rPr lang="en-US" altLang="ko-KR" b="0" dirty="0"/>
              <a:t>. </a:t>
            </a:r>
            <a:r>
              <a:rPr lang="ko-KR" altLang="en-US" b="0" dirty="0"/>
              <a:t>이를 통해 건강 관리를 체계적으로 지원받을 수 있습니다</a:t>
            </a:r>
            <a:r>
              <a:rPr lang="en-US" altLang="ko-KR" b="0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466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수집 데이터로는 </a:t>
            </a:r>
            <a:r>
              <a:rPr lang="ko-KR" altLang="en-US" dirty="0" err="1" smtClean="0"/>
              <a:t>음식이미지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음식재료 및 레시피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영양소 정보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개인정보 등이 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음식 이미지는 한국음식 이미지 </a:t>
            </a:r>
            <a:r>
              <a:rPr lang="en-US" altLang="ko-KR" dirty="0" smtClean="0"/>
              <a:t>150</a:t>
            </a:r>
            <a:r>
              <a:rPr lang="ko-KR" altLang="en-US" dirty="0" smtClean="0"/>
              <a:t>종을 수집하였고 음식 재료 및 레시피 또한 이미 </a:t>
            </a:r>
            <a:r>
              <a:rPr lang="ko-KR" altLang="en-US" dirty="0" err="1" smtClean="0"/>
              <a:t>웹크롤링을</a:t>
            </a:r>
            <a:r>
              <a:rPr lang="ko-KR" altLang="en-US" dirty="0" smtClean="0"/>
              <a:t> 통해 수집 완료한 상태입니다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영양소 정보</a:t>
            </a:r>
            <a:r>
              <a:rPr lang="ko-KR" altLang="en-US" baseline="0" dirty="0" smtClean="0"/>
              <a:t> 또한 수집 완료한 상태이고 만약 부족한 데이터나 추가로 수집할 데이터가 있다면 </a:t>
            </a:r>
            <a:r>
              <a:rPr lang="en-US" altLang="ko-KR" baseline="0" dirty="0" err="1" smtClean="0"/>
              <a:t>ai</a:t>
            </a:r>
            <a:r>
              <a:rPr lang="en-US" altLang="ko-KR" baseline="0" dirty="0" smtClean="0"/>
              <a:t> hub, </a:t>
            </a:r>
            <a:r>
              <a:rPr lang="en-US" altLang="ko-KR" baseline="0" dirty="0" err="1" smtClean="0"/>
              <a:t>kaggle</a:t>
            </a:r>
            <a:r>
              <a:rPr lang="en-US" altLang="ko-KR" baseline="0" dirty="0" smtClean="0"/>
              <a:t>, </a:t>
            </a:r>
            <a:r>
              <a:rPr lang="ko-KR" altLang="en-US" baseline="0" dirty="0" err="1" smtClean="0"/>
              <a:t>웹크롤링을</a:t>
            </a:r>
            <a:r>
              <a:rPr lang="ko-KR" altLang="en-US" baseline="0" dirty="0" smtClean="0"/>
              <a:t> 통해 추가 수집할 예정입니다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8705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앞에서 본 주요 기능과 기대효과를 기술적으로 보자면</a:t>
            </a:r>
            <a:r>
              <a:rPr lang="en-US" altLang="ko-KR" dirty="0"/>
              <a:t>, </a:t>
            </a:r>
            <a:r>
              <a:rPr lang="ko-KR" altLang="en-US" dirty="0" err="1"/>
              <a:t>허깅페이스</a:t>
            </a:r>
            <a:r>
              <a:rPr lang="ko-KR" altLang="en-US" dirty="0"/>
              <a:t> 등을 통해 </a:t>
            </a:r>
            <a:r>
              <a:rPr lang="ko-KR" altLang="en-US" dirty="0" err="1"/>
              <a:t>사전학습된</a:t>
            </a:r>
            <a:r>
              <a:rPr lang="ko-KR" altLang="en-US" dirty="0"/>
              <a:t> 모델을 활용하여</a:t>
            </a:r>
            <a:r>
              <a:rPr lang="en-US" altLang="ko-KR" dirty="0"/>
              <a:t>, </a:t>
            </a:r>
            <a:r>
              <a:rPr lang="ko-KR" altLang="en-US" dirty="0"/>
              <a:t>이미지는 </a:t>
            </a:r>
            <a:r>
              <a:rPr lang="en-US" altLang="ko-KR" dirty="0"/>
              <a:t>CNN</a:t>
            </a:r>
            <a:r>
              <a:rPr lang="en-US" altLang="ko-KR" baseline="0" dirty="0"/>
              <a:t> </a:t>
            </a:r>
            <a:r>
              <a:rPr lang="ko-KR" altLang="en-US" baseline="0" dirty="0"/>
              <a:t>기반의 </a:t>
            </a:r>
            <a:r>
              <a:rPr lang="ko-KR" altLang="en-US" baseline="0" dirty="0" err="1"/>
              <a:t>딥러닝</a:t>
            </a:r>
            <a:r>
              <a:rPr lang="ko-KR" altLang="en-US" baseline="0" dirty="0"/>
              <a:t> 모델로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자연어 처리는 트랜스포머 알고리즘을 사용한 </a:t>
            </a:r>
            <a:r>
              <a:rPr lang="ko-KR" altLang="en-US" baseline="0" dirty="0" err="1"/>
              <a:t>딥러닝</a:t>
            </a:r>
            <a:r>
              <a:rPr lang="ko-KR" altLang="en-US" baseline="0" dirty="0"/>
              <a:t> 모델로 </a:t>
            </a:r>
            <a:r>
              <a:rPr lang="ko-KR" altLang="en-US" baseline="0" dirty="0" err="1"/>
              <a:t>텐서플로우와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파이토치를</a:t>
            </a:r>
            <a:r>
              <a:rPr lang="ko-KR" altLang="en-US" baseline="0" dirty="0"/>
              <a:t> 활용하여 구현할 계획입니다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또한 사용자와 상담을 위한 </a:t>
            </a:r>
            <a:r>
              <a:rPr lang="ko-KR" altLang="en-US" baseline="0" dirty="0" err="1"/>
              <a:t>챗봇은</a:t>
            </a:r>
            <a:r>
              <a:rPr lang="ko-KR" altLang="en-US" baseline="0" dirty="0"/>
              <a:t> </a:t>
            </a:r>
            <a:r>
              <a:rPr lang="en-US" altLang="ko-KR" baseline="0" dirty="0" err="1"/>
              <a:t>opoenAI</a:t>
            </a:r>
            <a:r>
              <a:rPr lang="ko-KR" altLang="en-US" baseline="0" dirty="0"/>
              <a:t>의 </a:t>
            </a:r>
            <a:r>
              <a:rPr lang="en-US" altLang="ko-KR" baseline="0" dirty="0"/>
              <a:t>GPT API</a:t>
            </a:r>
            <a:r>
              <a:rPr lang="ko-KR" altLang="en-US" baseline="0" dirty="0"/>
              <a:t>를 활용하여 구현할 계획입니다</a:t>
            </a:r>
            <a:r>
              <a:rPr lang="en-US" altLang="ko-KR" baseline="0" dirty="0"/>
              <a:t>. </a:t>
            </a:r>
          </a:p>
          <a:p>
            <a:r>
              <a:rPr lang="ko-KR" altLang="en-US" baseline="0" dirty="0"/>
              <a:t>뿐만 아니라 개인정보와 음식의 영양 정보 및 레시피 데이터들은 </a:t>
            </a:r>
            <a:r>
              <a:rPr lang="en-US" altLang="ko-KR" baseline="0" dirty="0"/>
              <a:t>MySQL</a:t>
            </a:r>
            <a:r>
              <a:rPr lang="ko-KR" altLang="en-US" baseline="0" dirty="0"/>
              <a:t>이나 오라클을 활용하여 데이터 베이스에 저장하여 사용할 계획입니다</a:t>
            </a:r>
            <a:r>
              <a:rPr lang="en-US" altLang="ko-KR" baseline="0" dirty="0"/>
              <a:t>. </a:t>
            </a:r>
          </a:p>
          <a:p>
            <a:r>
              <a:rPr lang="ko-KR" altLang="en-US" dirty="0"/>
              <a:t>이렇게 수집한 데이터들과 학습된 모델들을 웹으로 서비스하기 위해</a:t>
            </a:r>
            <a:r>
              <a:rPr lang="en-US" altLang="ko-KR" dirty="0"/>
              <a:t>,</a:t>
            </a:r>
            <a:r>
              <a:rPr lang="ko-KR" altLang="en-US" dirty="0"/>
              <a:t> 플라스크 등을 활용할 예정이며</a:t>
            </a:r>
            <a:r>
              <a:rPr lang="en-US" altLang="ko-KR" dirty="0"/>
              <a:t>, </a:t>
            </a:r>
            <a:r>
              <a:rPr lang="ko-KR" altLang="en-US" dirty="0"/>
              <a:t>해당 웹 서비스는 </a:t>
            </a:r>
            <a:r>
              <a:rPr lang="en-US" altLang="ko-KR" dirty="0"/>
              <a:t>AWS</a:t>
            </a:r>
            <a:r>
              <a:rPr lang="ko-KR" altLang="en-US" baseline="0" dirty="0"/>
              <a:t> 등의 </a:t>
            </a:r>
            <a:r>
              <a:rPr lang="ko-KR" altLang="en-US" baseline="0" dirty="0" err="1"/>
              <a:t>클라우드</a:t>
            </a:r>
            <a:r>
              <a:rPr lang="ko-KR" altLang="en-US" baseline="0" dirty="0"/>
              <a:t> 플랫폼을 활용하거나 </a:t>
            </a:r>
            <a:r>
              <a:rPr lang="ko-KR" altLang="en-US" baseline="0" dirty="0" err="1"/>
              <a:t>도커로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컨테이너화</a:t>
            </a:r>
            <a:r>
              <a:rPr lang="ko-KR" altLang="en-US" baseline="0" dirty="0"/>
              <a:t> 하여 최종적으로 사용자가 서비스를 사용할 수 있게 배포할</a:t>
            </a:r>
            <a:r>
              <a:rPr lang="en-US" altLang="ko-KR" baseline="0" dirty="0"/>
              <a:t> </a:t>
            </a:r>
            <a:r>
              <a:rPr lang="ko-KR" altLang="en-US" baseline="0" dirty="0"/>
              <a:t>계획입니다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0425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앞에서 구현한 것들을 웹 어플리케이션 구조 측면에서 정리해서 보자면</a:t>
            </a:r>
            <a:r>
              <a:rPr lang="en-US" altLang="ko-KR" dirty="0"/>
              <a:t>, </a:t>
            </a:r>
            <a:r>
              <a:rPr lang="ko-KR" altLang="en-US" dirty="0"/>
              <a:t>회원 </a:t>
            </a:r>
            <a:r>
              <a:rPr lang="ko-KR" altLang="en-US" dirty="0" smtClean="0"/>
              <a:t>가입과 같은 인증시스템이 작동할 </a:t>
            </a:r>
            <a:r>
              <a:rPr lang="ko-KR" altLang="en-US" dirty="0"/>
              <a:t>시에는 사용자가 이용하는 브라우저에서 회원가입을 하면서 성별</a:t>
            </a:r>
            <a:r>
              <a:rPr lang="en-US" altLang="ko-KR" dirty="0"/>
              <a:t>, </a:t>
            </a:r>
            <a:r>
              <a:rPr lang="ko-KR" altLang="en-US" dirty="0"/>
              <a:t>몸무게</a:t>
            </a:r>
            <a:r>
              <a:rPr lang="en-US" altLang="ko-KR" dirty="0"/>
              <a:t>, </a:t>
            </a:r>
            <a:r>
              <a:rPr lang="ko-KR" altLang="en-US" dirty="0"/>
              <a:t>키</a:t>
            </a:r>
            <a:r>
              <a:rPr lang="en-US" altLang="ko-KR" baseline="0" dirty="0"/>
              <a:t> </a:t>
            </a:r>
            <a:r>
              <a:rPr lang="ko-KR" altLang="en-US" baseline="0" dirty="0"/>
              <a:t>등 개인 정보를 입력합니다</a:t>
            </a:r>
            <a:r>
              <a:rPr lang="en-US" altLang="ko-KR" baseline="0" dirty="0"/>
              <a:t>. </a:t>
            </a:r>
          </a:p>
          <a:p>
            <a:r>
              <a:rPr lang="ko-KR" altLang="en-US" dirty="0"/>
              <a:t>이렇게 입력된</a:t>
            </a:r>
            <a:r>
              <a:rPr lang="ko-KR" altLang="en-US" baseline="0" dirty="0"/>
              <a:t> 정보는 플라스크로 구현된 웹 서버를 통해 </a:t>
            </a:r>
            <a:r>
              <a:rPr lang="en-US" altLang="ko-KR" baseline="0" dirty="0"/>
              <a:t>MySQL</a:t>
            </a:r>
            <a:r>
              <a:rPr lang="ko-KR" altLang="en-US" baseline="0" dirty="0"/>
              <a:t>로 구현한 데이터베이스에 저장됩니다</a:t>
            </a:r>
            <a:r>
              <a:rPr lang="en-US" altLang="ko-KR" baseline="0"/>
              <a:t>. </a:t>
            </a:r>
            <a:endParaRPr lang="en-US" altLang="ko-KR" baseline="0" smtClean="0"/>
          </a:p>
          <a:p>
            <a:endParaRPr lang="en-US" altLang="ko-KR" baseline="0" dirty="0"/>
          </a:p>
          <a:p>
            <a:r>
              <a:rPr lang="ko-KR" altLang="en-US" baseline="0" dirty="0"/>
              <a:t>그리고 사용자가 서비스를 이용할 때에는 브라우저를 통해 음식 사진에 대한 </a:t>
            </a:r>
            <a:r>
              <a:rPr lang="ko-KR" altLang="en-US" baseline="0" dirty="0" err="1"/>
              <a:t>게시글을</a:t>
            </a:r>
            <a:r>
              <a:rPr lang="ko-KR" altLang="en-US" baseline="0" dirty="0"/>
              <a:t> 올리면</a:t>
            </a:r>
            <a:r>
              <a:rPr lang="en-US" altLang="ko-KR" baseline="0" dirty="0"/>
              <a:t>, </a:t>
            </a:r>
            <a:r>
              <a:rPr lang="ko-KR" altLang="en-US" baseline="0" dirty="0"/>
              <a:t>웹 서버에서 해당 요청을 </a:t>
            </a:r>
            <a:r>
              <a:rPr lang="en-US" altLang="ko-KR" baseline="0" dirty="0"/>
              <a:t>API </a:t>
            </a:r>
            <a:r>
              <a:rPr lang="ko-KR" altLang="en-US" baseline="0" dirty="0"/>
              <a:t>서버와 데이터베이스로 보내고</a:t>
            </a:r>
            <a:r>
              <a:rPr lang="en-US" altLang="ko-KR" baseline="0" dirty="0"/>
              <a:t>, API </a:t>
            </a:r>
            <a:r>
              <a:rPr lang="ko-KR" altLang="en-US" baseline="0" dirty="0"/>
              <a:t>서버에서는 해당 음식이 무슨 음식인지 분류하는 이미지 분류 모델이 작동하며</a:t>
            </a:r>
            <a:r>
              <a:rPr lang="en-US" altLang="ko-KR" baseline="0" dirty="0"/>
              <a:t>, </a:t>
            </a:r>
            <a:r>
              <a:rPr lang="ko-KR" altLang="en-US" baseline="0" dirty="0"/>
              <a:t>이로 인해 판별된 음식에 대한 정보는 데이터베이스에서 불러옵니다</a:t>
            </a:r>
            <a:r>
              <a:rPr lang="en-US" altLang="ko-KR" baseline="0" dirty="0"/>
              <a:t>. </a:t>
            </a:r>
            <a:r>
              <a:rPr lang="ko-KR" altLang="en-US" baseline="0" dirty="0"/>
              <a:t>사용자에게 판별된 음식의 이름</a:t>
            </a:r>
            <a:r>
              <a:rPr lang="en-US" altLang="ko-KR" baseline="0" dirty="0"/>
              <a:t>, </a:t>
            </a:r>
            <a:r>
              <a:rPr lang="ko-KR" altLang="en-US" baseline="0" dirty="0"/>
              <a:t>영양소</a:t>
            </a:r>
            <a:r>
              <a:rPr lang="en-US" altLang="ko-KR" baseline="0" dirty="0"/>
              <a:t>, </a:t>
            </a:r>
            <a:r>
              <a:rPr lang="ko-KR" altLang="en-US" baseline="0" dirty="0"/>
              <a:t>재료</a:t>
            </a:r>
            <a:r>
              <a:rPr lang="en-US" altLang="ko-KR" baseline="0" dirty="0"/>
              <a:t>, </a:t>
            </a:r>
            <a:r>
              <a:rPr lang="ko-KR" altLang="en-US" baseline="0" dirty="0"/>
              <a:t>레시피 정보를 제공합니다</a:t>
            </a:r>
            <a:r>
              <a:rPr lang="en-US" altLang="ko-KR" baseline="0" dirty="0"/>
              <a:t>.</a:t>
            </a:r>
            <a:r>
              <a:rPr lang="ko-KR" altLang="en-US" baseline="0" dirty="0"/>
              <a:t> </a:t>
            </a:r>
            <a:endParaRPr lang="en-US" altLang="ko-KR" baseline="0" dirty="0"/>
          </a:p>
          <a:p>
            <a:r>
              <a:rPr lang="ko-KR" altLang="en-US" baseline="0" dirty="0"/>
              <a:t>이 과정에서 가입된 회원이라면 제공받은 개인정보도 데이터베이스에서 불러와</a:t>
            </a:r>
            <a:r>
              <a:rPr lang="en-US" altLang="ko-KR" baseline="0" dirty="0"/>
              <a:t>,</a:t>
            </a:r>
            <a:r>
              <a:rPr lang="ko-KR" altLang="en-US" baseline="0" dirty="0"/>
              <a:t> 오늘 하루 해당 사용자의 지나치거나 혹은 부족한 영양소가 무엇인지 계산한 다음</a:t>
            </a:r>
            <a:r>
              <a:rPr lang="en-US" altLang="ko-KR" baseline="0" dirty="0"/>
              <a:t>, </a:t>
            </a:r>
            <a:r>
              <a:rPr lang="ko-KR" altLang="en-US" baseline="0" dirty="0"/>
              <a:t>회원인 사용자에게</a:t>
            </a:r>
            <a:r>
              <a:rPr lang="en-US" altLang="ko-KR" baseline="0" dirty="0"/>
              <a:t> </a:t>
            </a:r>
            <a:r>
              <a:rPr lang="ko-KR" altLang="en-US" baseline="0" dirty="0"/>
              <a:t>트랜스포머 기반의 자연어 처리 모델이 계산된 수치를 기반으로</a:t>
            </a:r>
            <a:r>
              <a:rPr lang="en-US" altLang="ko-KR" baseline="0" dirty="0"/>
              <a:t>, </a:t>
            </a:r>
            <a:r>
              <a:rPr lang="ko-KR" altLang="en-US" baseline="0" dirty="0"/>
              <a:t>오늘 하루 부족해서 더 채워야 하는 영양소는 무엇이고</a:t>
            </a:r>
            <a:r>
              <a:rPr lang="en-US" altLang="ko-KR" baseline="0" dirty="0"/>
              <a:t>, </a:t>
            </a:r>
            <a:r>
              <a:rPr lang="ko-KR" altLang="en-US" baseline="0" dirty="0"/>
              <a:t>충분한 영양소는 무엇인지 알려줍니다</a:t>
            </a:r>
            <a:r>
              <a:rPr lang="en-US" altLang="ko-KR" baseline="0" dirty="0"/>
              <a:t>.</a:t>
            </a:r>
          </a:p>
          <a:p>
            <a:r>
              <a:rPr lang="ko-KR" altLang="en-US" baseline="0" dirty="0"/>
              <a:t>뿐만 아니라</a:t>
            </a:r>
            <a:r>
              <a:rPr lang="en-US" altLang="ko-KR" baseline="0" dirty="0"/>
              <a:t>, </a:t>
            </a:r>
            <a:r>
              <a:rPr lang="ko-KR" altLang="en-US" baseline="0" dirty="0"/>
              <a:t>사용자가 </a:t>
            </a:r>
            <a:r>
              <a:rPr lang="ko-KR" altLang="en-US" baseline="0" dirty="0" err="1"/>
              <a:t>과잉된</a:t>
            </a:r>
            <a:r>
              <a:rPr lang="ko-KR" altLang="en-US" baseline="0" dirty="0"/>
              <a:t> 영양을 해소하기위해 어떤 운동을 해야할지</a:t>
            </a:r>
            <a:r>
              <a:rPr lang="en-US" altLang="ko-KR" baseline="0" dirty="0"/>
              <a:t>, </a:t>
            </a:r>
            <a:r>
              <a:rPr lang="ko-KR" altLang="en-US" baseline="0" dirty="0"/>
              <a:t>혹은 자신이 가지고 있는 재료를 기반으로 어떤 음식을 조리할 수 있는지 문의할 경우</a:t>
            </a:r>
            <a:r>
              <a:rPr lang="en-US" altLang="ko-KR" baseline="0" dirty="0"/>
              <a:t>, </a:t>
            </a:r>
            <a:r>
              <a:rPr lang="ko-KR" altLang="en-US" baseline="0" dirty="0" err="1"/>
              <a:t>요청받은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웹서버는</a:t>
            </a:r>
            <a:r>
              <a:rPr lang="ko-KR" altLang="en-US" baseline="0" dirty="0"/>
              <a:t> </a:t>
            </a:r>
            <a:r>
              <a:rPr lang="ko-KR" altLang="en-US" baseline="0" dirty="0" err="1"/>
              <a:t>벡터디비에</a:t>
            </a:r>
            <a:r>
              <a:rPr lang="ko-KR" altLang="en-US" baseline="0" dirty="0"/>
              <a:t> 질문 정보를 넘겨</a:t>
            </a:r>
            <a:r>
              <a:rPr lang="en-US" altLang="ko-KR" baseline="0" dirty="0"/>
              <a:t>, </a:t>
            </a:r>
            <a:r>
              <a:rPr lang="ko-KR" altLang="en-US" baseline="0" dirty="0"/>
              <a:t>벡터 </a:t>
            </a:r>
            <a:r>
              <a:rPr lang="ko-KR" altLang="en-US" baseline="0" dirty="0" err="1"/>
              <a:t>디비에서</a:t>
            </a:r>
            <a:r>
              <a:rPr lang="ko-KR" altLang="en-US" baseline="0" dirty="0"/>
              <a:t> 유사한 정보를 검색하여 이를 오픈 </a:t>
            </a:r>
            <a:r>
              <a:rPr lang="en-US" altLang="ko-KR" baseline="0" dirty="0" err="1"/>
              <a:t>ai</a:t>
            </a:r>
            <a:r>
              <a:rPr lang="ko-KR" altLang="en-US" baseline="0" dirty="0"/>
              <a:t>의 </a:t>
            </a:r>
            <a:r>
              <a:rPr lang="ko-KR" altLang="en-US" baseline="0" dirty="0" err="1"/>
              <a:t>챗</a:t>
            </a:r>
            <a:r>
              <a:rPr lang="ko-KR" altLang="en-US" baseline="0" dirty="0"/>
              <a:t> </a:t>
            </a:r>
            <a:r>
              <a:rPr lang="en-US" altLang="ko-KR" baseline="0" dirty="0"/>
              <a:t>GPT</a:t>
            </a:r>
            <a:r>
              <a:rPr lang="ko-KR" altLang="en-US" baseline="0" dirty="0"/>
              <a:t>에 넘기면</a:t>
            </a:r>
            <a:r>
              <a:rPr lang="en-US" altLang="ko-KR" baseline="0" dirty="0"/>
              <a:t>, </a:t>
            </a:r>
            <a:r>
              <a:rPr lang="ko-KR" altLang="en-US" baseline="0" dirty="0"/>
              <a:t>해당 </a:t>
            </a:r>
            <a:r>
              <a:rPr lang="ko-KR" altLang="en-US" baseline="0" dirty="0" err="1"/>
              <a:t>챗봇이</a:t>
            </a:r>
            <a:r>
              <a:rPr lang="ko-KR" altLang="en-US" baseline="0" dirty="0"/>
              <a:t> </a:t>
            </a:r>
            <a:r>
              <a:rPr lang="en-US" altLang="ko-KR" baseline="0" dirty="0"/>
              <a:t>rag </a:t>
            </a:r>
            <a:r>
              <a:rPr lang="ko-KR" altLang="en-US" baseline="0" dirty="0"/>
              <a:t>기반으로</a:t>
            </a:r>
            <a:r>
              <a:rPr lang="en-US" altLang="ko-KR" baseline="0" dirty="0"/>
              <a:t>,</a:t>
            </a:r>
            <a:r>
              <a:rPr lang="ko-KR" altLang="en-US" baseline="0" dirty="0"/>
              <a:t> 데이터를 기반으로 사용자에게 응답할 수 있습니다</a:t>
            </a:r>
            <a:r>
              <a:rPr lang="en-US" altLang="ko-KR" baseline="0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883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이에 대한 저희의 웹 서비스 화면 </a:t>
            </a:r>
            <a:r>
              <a:rPr lang="ko-KR" altLang="en-US" dirty="0" err="1" smtClean="0"/>
              <a:t>예상도는</a:t>
            </a:r>
            <a:r>
              <a:rPr lang="ko-KR" altLang="en-US" dirty="0" smtClean="0"/>
              <a:t> 이와 같습니다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회원가입 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사용자의 성별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몸무게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나이 등 개인정보를 수집했다는 가정하에 만들었습니다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회원이 음식 이미지를 게시판 혹은 서비스 화면에 업로드하면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음식에 대한 설명과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회원 정보를 기반으로 한 설명이 나오고</a:t>
            </a:r>
            <a:r>
              <a:rPr lang="en-US" altLang="ko-KR" baseline="0" dirty="0" smtClean="0"/>
              <a:t>,</a:t>
            </a:r>
          </a:p>
          <a:p>
            <a:r>
              <a:rPr lang="ko-KR" altLang="en-US" baseline="0" dirty="0" smtClean="0"/>
              <a:t>저장된 개인정보와 </a:t>
            </a:r>
            <a:r>
              <a:rPr lang="ko-KR" altLang="en-US" baseline="0" dirty="0" err="1" smtClean="0"/>
              <a:t>챗봇을</a:t>
            </a:r>
            <a:r>
              <a:rPr lang="ko-KR" altLang="en-US" baseline="0" dirty="0" smtClean="0"/>
              <a:t> 기반으로 하여 적절한 운동이나 레시피 등을 문의하면 그에 따른 적절한 응답을 받을 수 있습니다</a:t>
            </a:r>
            <a:r>
              <a:rPr lang="en-US" altLang="ko-KR" baseline="0" dirty="0" smtClean="0"/>
              <a:t>.</a:t>
            </a:r>
          </a:p>
          <a:p>
            <a:endParaRPr lang="en-US" altLang="ko-KR" baseline="0" dirty="0" smtClean="0"/>
          </a:p>
          <a:p>
            <a:r>
              <a:rPr lang="ko-KR" altLang="en-US" baseline="0" dirty="0" smtClean="0"/>
              <a:t>이때 과소한 영양소를 효과적으로 채울 수 있는 영양제 추천 및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식자재 추천</a:t>
            </a:r>
            <a:r>
              <a:rPr lang="en-US" altLang="ko-KR" baseline="0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2808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이러한 작업들을 하기 위한 예상 프로젝트 일정은 다음과 같습니다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더불어 모든 팀 구성원들은 같은 데이터 셋을 기반으로</a:t>
            </a:r>
            <a:r>
              <a:rPr lang="en-US" altLang="ko-KR" dirty="0" smtClean="0"/>
              <a:t>,</a:t>
            </a:r>
            <a:r>
              <a:rPr lang="ko-KR" altLang="en-US" dirty="0" smtClean="0"/>
              <a:t> 각자 원하는 사전학습모델을 활용하여 각자 모델을 만든 뒤 가장 성능이 뛰어난 모델들을 취사선택하고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웹 </a:t>
            </a:r>
            <a:r>
              <a:rPr lang="ko-KR" altLang="en-US" dirty="0" err="1" smtClean="0"/>
              <a:t>서비스역시</a:t>
            </a:r>
            <a:r>
              <a:rPr lang="ko-KR" altLang="en-US" dirty="0" smtClean="0"/>
              <a:t> 각자 개발한 뒤 팀원의 회의를 거쳐 가장 좋다고 생각하는 것을 선택할 계획입니다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첫 </a:t>
            </a:r>
            <a:r>
              <a:rPr lang="en-US" altLang="ko-KR" dirty="0" smtClean="0"/>
              <a:t>4</a:t>
            </a:r>
            <a:r>
              <a:rPr lang="ko-KR" altLang="en-US" dirty="0" smtClean="0"/>
              <a:t>주 동안 데이터 수집 및 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모델을 개발하고</a:t>
            </a:r>
            <a:r>
              <a:rPr lang="en-US" altLang="ko-KR" dirty="0" smtClean="0"/>
              <a:t>, 5</a:t>
            </a:r>
            <a:r>
              <a:rPr lang="ko-KR" altLang="en-US" dirty="0" smtClean="0"/>
              <a:t>에서 </a:t>
            </a:r>
            <a:r>
              <a:rPr lang="en-US" altLang="ko-KR" dirty="0" smtClean="0"/>
              <a:t>7</a:t>
            </a:r>
            <a:r>
              <a:rPr lang="ko-KR" altLang="en-US" dirty="0" smtClean="0"/>
              <a:t>주차 동안 웹 서비스를 개발 할 예정이며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남은 이틀 동안 프로젝트 발표 자료 제작 및 발표를 할 예정입니다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071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92200" y="934619"/>
            <a:ext cx="4266296" cy="890120"/>
            <a:chOff x="0" y="0"/>
            <a:chExt cx="759791" cy="194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43200" y="3869713"/>
            <a:ext cx="12801600" cy="1703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ko-KR" altLang="en-US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먹으면서 관리하자</a:t>
            </a:r>
            <a:r>
              <a:rPr lang="en-US" altLang="ko-KR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!</a:t>
            </a:r>
            <a:endParaRPr lang="en-US" sz="1046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7897080"/>
            <a:ext cx="2212388" cy="342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 dirty="0" err="1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밥먹고하조</a:t>
            </a:r>
            <a:endParaRPr lang="en-US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010285" y="1020607"/>
            <a:ext cx="3830126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Nutrition and Fitness Wellness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699" y="8464852"/>
            <a:ext cx="3237739" cy="3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altLang="ko-KR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1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팀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699" y="8902121"/>
            <a:ext cx="5225095" cy="339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이유리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임병남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조수연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최현묵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267200" y="5828007"/>
            <a:ext cx="97536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이미지를 분류</a:t>
            </a:r>
            <a:r>
              <a:rPr lang="en-US" altLang="ko-KR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건강 관리</a:t>
            </a:r>
            <a:endParaRPr lang="en-US" sz="23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720142" y="5193258"/>
            <a:ext cx="5756400" cy="1255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81"/>
              </a:lnSpc>
              <a:spcBef>
                <a:spcPct val="0"/>
              </a:spcBef>
            </a:pPr>
            <a:r>
              <a:rPr lang="en-US" sz="7486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1"/>
          <p:cNvSpPr txBox="1"/>
          <p:nvPr/>
        </p:nvSpPr>
        <p:spPr>
          <a:xfrm>
            <a:off x="13702553" y="7434048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프로젝트 일정</a:t>
            </a:r>
            <a:endParaRPr lang="en-US" b="0" dirty="0">
              <a:sym typeface="Source Han Sans KR"/>
            </a:endParaRPr>
          </a:p>
        </p:txBody>
      </p:sp>
      <p:sp>
        <p:nvSpPr>
          <p:cNvPr id="29" name="TextBox 18"/>
          <p:cNvSpPr txBox="1"/>
          <p:nvPr/>
        </p:nvSpPr>
        <p:spPr>
          <a:xfrm>
            <a:off x="4244251" y="7472672"/>
            <a:ext cx="886214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</a:p>
        </p:txBody>
      </p:sp>
      <p:sp>
        <p:nvSpPr>
          <p:cNvPr id="2" name="TextBox 2"/>
          <p:cNvSpPr txBox="1"/>
          <p:nvPr/>
        </p:nvSpPr>
        <p:spPr>
          <a:xfrm>
            <a:off x="13716000" y="2482220"/>
            <a:ext cx="4419600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프로젝트 소개</a:t>
            </a:r>
            <a:endParaRPr lang="en-US" b="0" dirty="0">
              <a:sym typeface="Source Han Sans KR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716000" y="3436614"/>
            <a:ext cx="4419600" cy="8178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주요 </a:t>
            </a:r>
            <a:r>
              <a:rPr lang="ko-KR" altLang="en-US" b="0" dirty="0" smtClean="0">
                <a:sym typeface="Source Han Sans KR"/>
              </a:rPr>
              <a:t>기능 및 기대 효과</a:t>
            </a:r>
            <a:endParaRPr lang="en-US" b="0" dirty="0">
              <a:sym typeface="Source Han Sans K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257698" y="2491745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INTRODUCTION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57698" y="3547921"/>
            <a:ext cx="884870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FEATURES AND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EXPECTED </a:t>
            </a:r>
            <a:r>
              <a:rPr lang="en-US" altLang="ko-KR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OUTCOMES</a:t>
            </a:r>
            <a:endParaRPr lang="en-US" altLang="ko-KR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491745"/>
            <a:ext cx="1377960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473169"/>
            <a:ext cx="134382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357262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1485744" y="456065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V="1">
            <a:off x="1485744" y="5548684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flipV="1">
            <a:off x="1485744" y="6536716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flipV="1">
            <a:off x="1485744" y="7524748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701184" y="4454593"/>
            <a:ext cx="137796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436017"/>
            <a:ext cx="138414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01184" y="6417441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257698" y="4454120"/>
            <a:ext cx="884870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DATA, TECH </a:t>
            </a: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STACK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716000" y="4398318"/>
            <a:ext cx="4419600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데이터</a:t>
            </a:r>
            <a:r>
              <a:rPr lang="en-US" altLang="ko-KR" b="0" dirty="0" smtClean="0">
                <a:sym typeface="Source Han Sans KR"/>
              </a:rPr>
              <a:t>, </a:t>
            </a:r>
            <a:r>
              <a:rPr lang="ko-KR" altLang="en-US" b="0" dirty="0" smtClean="0">
                <a:sym typeface="Source Han Sans KR"/>
              </a:rPr>
              <a:t>기술 </a:t>
            </a:r>
            <a:r>
              <a:rPr lang="ko-KR" altLang="en-US" b="0" dirty="0">
                <a:sym typeface="Source Han Sans KR"/>
              </a:rPr>
              <a:t>스택</a:t>
            </a:r>
            <a:endParaRPr lang="en-US" b="0" dirty="0">
              <a:sym typeface="Source Han Sans KR"/>
            </a:endParaRPr>
          </a:p>
        </p:txBody>
      </p:sp>
      <p:sp>
        <p:nvSpPr>
          <p:cNvPr id="23" name="TextBox 18"/>
          <p:cNvSpPr txBox="1"/>
          <p:nvPr/>
        </p:nvSpPr>
        <p:spPr>
          <a:xfrm>
            <a:off x="4244251" y="5360319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WEB APPLICATION ARCHITECTURE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21"/>
          <p:cNvSpPr txBox="1"/>
          <p:nvPr/>
        </p:nvSpPr>
        <p:spPr>
          <a:xfrm>
            <a:off x="13702553" y="5503971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웹 애플리케이션 구조</a:t>
            </a:r>
            <a:endParaRPr lang="en-US" b="0" dirty="0">
              <a:sym typeface="Source Han Sans KR"/>
            </a:endParaRPr>
          </a:p>
        </p:txBody>
      </p:sp>
      <p:sp>
        <p:nvSpPr>
          <p:cNvPr id="22" name="TextBox 15"/>
          <p:cNvSpPr txBox="1"/>
          <p:nvPr/>
        </p:nvSpPr>
        <p:spPr>
          <a:xfrm>
            <a:off x="1701184" y="7398865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06</a:t>
            </a:r>
            <a:endParaRPr lang="en-US" sz="3000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"/>
            </a:endParaRPr>
          </a:p>
        </p:txBody>
      </p:sp>
      <p:sp>
        <p:nvSpPr>
          <p:cNvPr id="25" name="TextBox 18"/>
          <p:cNvSpPr txBox="1"/>
          <p:nvPr/>
        </p:nvSpPr>
        <p:spPr>
          <a:xfrm>
            <a:off x="4244251" y="6416495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PREVIEW OF THE WEB APPLICATION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6" name="TextBox 21"/>
          <p:cNvSpPr txBox="1"/>
          <p:nvPr/>
        </p:nvSpPr>
        <p:spPr>
          <a:xfrm>
            <a:off x="13702553" y="6469009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 smtClean="0">
                <a:sym typeface="Source Han Sans KR"/>
              </a:rPr>
              <a:t>웹 서비스 화면 예상도</a:t>
            </a:r>
            <a:endParaRPr lang="en-US" b="0" dirty="0">
              <a:sym typeface="Source Han Sans KR"/>
            </a:endParaRPr>
          </a:p>
        </p:txBody>
      </p:sp>
      <p:sp>
        <p:nvSpPr>
          <p:cNvPr id="27" name="AutoShape 12"/>
          <p:cNvSpPr/>
          <p:nvPr/>
        </p:nvSpPr>
        <p:spPr>
          <a:xfrm flipV="1">
            <a:off x="1485744" y="851278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그룹 27"/>
          <p:cNvGrpSpPr/>
          <p:nvPr/>
        </p:nvGrpSpPr>
        <p:grpSpPr>
          <a:xfrm>
            <a:off x="4377858" y="4914900"/>
            <a:ext cx="2124596" cy="2124593"/>
            <a:chOff x="3505198" y="4077964"/>
            <a:chExt cx="2124596" cy="2124593"/>
          </a:xfrm>
        </p:grpSpPr>
        <p:grpSp>
          <p:nvGrpSpPr>
            <p:cNvPr id="4" name="Group 4"/>
            <p:cNvGrpSpPr/>
            <p:nvPr/>
          </p:nvGrpSpPr>
          <p:grpSpPr>
            <a:xfrm>
              <a:off x="3505200" y="4077964"/>
              <a:ext cx="2124593" cy="2124593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505198" y="4951348"/>
              <a:ext cx="2124596" cy="6412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altLang="ko-KR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Nutrient</a:t>
              </a:r>
              <a:r>
                <a:rPr lang="ko-KR" alt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 </a:t>
              </a:r>
              <a:r>
                <a:rPr lang="en-US" altLang="ko-KR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Management</a:t>
              </a: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1771281" y="4914900"/>
            <a:ext cx="2138862" cy="2124593"/>
            <a:chOff x="12911081" y="4077964"/>
            <a:chExt cx="2138862" cy="2124593"/>
          </a:xfrm>
        </p:grpSpPr>
        <p:grpSp>
          <p:nvGrpSpPr>
            <p:cNvPr id="7" name="Group 7"/>
            <p:cNvGrpSpPr/>
            <p:nvPr/>
          </p:nvGrpSpPr>
          <p:grpSpPr>
            <a:xfrm>
              <a:off x="12918216" y="4077964"/>
              <a:ext cx="2124593" cy="2124593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9" name="TextBox 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12911081" y="4951348"/>
              <a:ext cx="2138862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Fitness</a:t>
              </a: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074570" y="2513304"/>
            <a:ext cx="2124594" cy="2124593"/>
            <a:chOff x="8211707" y="4077964"/>
            <a:chExt cx="2124594" cy="2124593"/>
          </a:xfrm>
        </p:grpSpPr>
        <p:grpSp>
          <p:nvGrpSpPr>
            <p:cNvPr id="10" name="Group 10"/>
            <p:cNvGrpSpPr/>
            <p:nvPr/>
          </p:nvGrpSpPr>
          <p:grpSpPr>
            <a:xfrm>
              <a:off x="8211708" y="4077964"/>
              <a:ext cx="2124593" cy="2124593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  <p:txBody>
              <a:bodyPr/>
              <a:lstStyle/>
              <a:p>
                <a:endParaRPr lang="ko-KR" altLang="en-US"/>
              </a:p>
            </p:txBody>
          </p:sp>
          <p:sp>
            <p:nvSpPr>
              <p:cNvPr id="12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8211707" y="4979959"/>
              <a:ext cx="2124594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Food</a:t>
              </a:r>
            </a:p>
          </p:txBody>
        </p:sp>
      </p:grpSp>
      <p:pic>
        <p:nvPicPr>
          <p:cNvPr id="24" name="그림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2809" y="4077964"/>
            <a:ext cx="3245191" cy="6209036"/>
          </a:xfrm>
          <a:prstGeom prst="rect">
            <a:avLst/>
          </a:prstGeom>
        </p:spPr>
      </p:pic>
      <p:sp>
        <p:nvSpPr>
          <p:cNvPr id="34" name="TextBox 12"/>
          <p:cNvSpPr txBox="1"/>
          <p:nvPr/>
        </p:nvSpPr>
        <p:spPr>
          <a:xfrm>
            <a:off x="4350964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영양소 관리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5" name="TextBox 12"/>
          <p:cNvSpPr txBox="1"/>
          <p:nvPr/>
        </p:nvSpPr>
        <p:spPr>
          <a:xfrm>
            <a:off x="11764967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추천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6" name="TextBox 12"/>
          <p:cNvSpPr txBox="1"/>
          <p:nvPr/>
        </p:nvSpPr>
        <p:spPr>
          <a:xfrm>
            <a:off x="8057965" y="5018678"/>
            <a:ext cx="2151489" cy="6412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 및 재료 추천서비스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4563592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11977595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8273752" y="5977196"/>
            <a:ext cx="19388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2"/>
          <p:cNvSpPr txBox="1"/>
          <p:nvPr/>
        </p:nvSpPr>
        <p:spPr>
          <a:xfrm>
            <a:off x="4022311" y="8056703"/>
            <a:ext cx="283569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개인이 먹은 음식들의 영양소 정보 이용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필요한 영양소 확인 및 추천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9" name="TextBox 12"/>
          <p:cNvSpPr txBox="1"/>
          <p:nvPr/>
        </p:nvSpPr>
        <p:spPr>
          <a:xfrm>
            <a:off x="11557529" y="8056703"/>
            <a:ext cx="253947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개인정보 활용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해당 사용자에게 적합한 운동 방법</a:t>
            </a:r>
            <a:r>
              <a:rPr lang="en-US" altLang="ko-KR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u="none" strike="noStrike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효과 제공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0" name="TextBox 12"/>
          <p:cNvSpPr txBox="1"/>
          <p:nvPr/>
        </p:nvSpPr>
        <p:spPr>
          <a:xfrm>
            <a:off x="7745000" y="6350495"/>
            <a:ext cx="2969466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외국인 대상 이미지 기반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 제공 서비스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모든 사용자 대상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재료 추천 서비스</a:t>
            </a: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3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PROJECT INTRODUCTION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52875"/>
            <a:ext cx="3571875" cy="6334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41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0" y="2416586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6" name="Freeform 6"/>
          <p:cNvSpPr/>
          <p:nvPr/>
        </p:nvSpPr>
        <p:spPr>
          <a:xfrm>
            <a:off x="1369085" y="1922344"/>
            <a:ext cx="3619500" cy="913401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7" name="TextBox 7"/>
          <p:cNvSpPr txBox="1"/>
          <p:nvPr/>
        </p:nvSpPr>
        <p:spPr>
          <a:xfrm>
            <a:off x="1635785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804705" y="2071267"/>
            <a:ext cx="2748260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외국인들을 위한 재료 및 레시피 제공 서비스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7332993" y="1922344"/>
            <a:ext cx="3619500" cy="913401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12" name="TextBox 12"/>
          <p:cNvSpPr txBox="1"/>
          <p:nvPr/>
        </p:nvSpPr>
        <p:spPr>
          <a:xfrm>
            <a:off x="7599693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7769870" y="2048381"/>
            <a:ext cx="2748260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모든 사용자 대상 재료 및 레시피 추천 서비스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23670" y="3742174"/>
            <a:ext cx="431033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CNN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기반 딥러닝 모델을 활용한 음식 이미지 분석 및 분류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분류된 음식의 영양 정보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재료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레시피 제공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OpenAI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를 활용한 다국어 번역 서비스</a:t>
            </a:r>
            <a:endParaRPr lang="en-US" sz="2000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556024" y="318399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943552" y="3742172"/>
            <a:ext cx="4398382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NLP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모델을 기반으로 사용자가 입력한 재료 및 음식 특징 분석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분석 결과를 바탕으로 맞춤형 음식 및 레시피 추천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재료 활용도를 극대화하는 요리 아이디어 제공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8519931" y="318399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88817" y="7460597"/>
            <a:ext cx="4980034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언어와 문화의 장벽을 제거하여 글로벌 사용자의 접근성을 높임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음식 관련 정보를 쉽고 정확하게 제공하여 사용자 만족도를 증대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556023" y="6800842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652725" y="7460597"/>
            <a:ext cx="4980034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사용자가 보유한 재료를 효율적으로 활용하여 음식물 낭비를 줄임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개인 취향에 맞는 요리 추천으로 사용자 경험을 향상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다양한 사용 사례를 통해 서비스의 활용도를 확대</a:t>
            </a:r>
            <a:endParaRPr lang="en-US" sz="2000" u="none" strike="noStrike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8519931" y="6800842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TextBox 7"/>
          <p:cNvSpPr txBox="1"/>
          <p:nvPr/>
        </p:nvSpPr>
        <p:spPr>
          <a:xfrm>
            <a:off x="1028699" y="971550"/>
            <a:ext cx="1329690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KEY FEATURES </a:t>
            </a:r>
            <a:r>
              <a:rPr lang="en-US" altLang="ko-KR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AND EXPECTED OUTCOMES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34" name="Freeform 11"/>
          <p:cNvSpPr/>
          <p:nvPr/>
        </p:nvSpPr>
        <p:spPr>
          <a:xfrm>
            <a:off x="13296900" y="1922344"/>
            <a:ext cx="3619500" cy="913399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  <p:txBody>
          <a:bodyPr/>
          <a:lstStyle/>
          <a:p>
            <a:endParaRPr lang="ko-KR" altLang="en-US"/>
          </a:p>
        </p:txBody>
      </p:sp>
      <p:sp>
        <p:nvSpPr>
          <p:cNvPr id="35" name="TextBox 12"/>
          <p:cNvSpPr txBox="1"/>
          <p:nvPr/>
        </p:nvSpPr>
        <p:spPr>
          <a:xfrm>
            <a:off x="13563600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33" name="TextBox 13"/>
          <p:cNvSpPr txBox="1"/>
          <p:nvPr/>
        </p:nvSpPr>
        <p:spPr>
          <a:xfrm>
            <a:off x="13732520" y="2048380"/>
            <a:ext cx="2748260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b="1" dirty="0">
                <a:solidFill>
                  <a:schemeClr val="bg1"/>
                </a:solidFill>
                <a:latin typeface="Source Han Sans KR Bold" panose="020B0600000101010101" charset="-127"/>
                <a:ea typeface="Source Han Sans KR Bold" panose="020B0600000101010101" charset="-127"/>
              </a:rPr>
              <a:t>영양소 관리와 운동 추천 서비스</a:t>
            </a:r>
            <a:endParaRPr lang="en-US" sz="2000" b="1" dirty="0">
              <a:solidFill>
                <a:schemeClr val="bg1"/>
              </a:solidFill>
              <a:latin typeface="Source Han Sans KR Bold" panose="020B0600000101010101" charset="-127"/>
              <a:ea typeface="Source Han Sans KR Bold" panose="020B0600000101010101" charset="-127"/>
              <a:cs typeface="Source Han Sans KR Bold"/>
              <a:sym typeface="Source Han Sans KR Bold"/>
            </a:endParaRPr>
          </a:p>
        </p:txBody>
      </p:sp>
      <p:sp>
        <p:nvSpPr>
          <p:cNvPr id="38" name="TextBox 20"/>
          <p:cNvSpPr txBox="1"/>
          <p:nvPr/>
        </p:nvSpPr>
        <p:spPr>
          <a:xfrm>
            <a:off x="12907459" y="3742174"/>
            <a:ext cx="4398382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음식의 영양 정보를 분석하여 부족한 영양소 파악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사용자의 성별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키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몸무게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알레르기 정보 등 개인정보를 기반으로 분석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OpenAI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기반 </a:t>
            </a:r>
            <a:r>
              <a:rPr lang="ko-KR" altLang="en-US" sz="2000" dirty="0" err="1">
                <a:latin typeface="Source Han Sans KR" panose="020B0600000101010101" charset="-127"/>
                <a:ea typeface="Source Han Sans KR" panose="020B0600000101010101" charset="-127"/>
              </a:rPr>
              <a:t>챗봇을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 통해 영양소 보충 방안 및 적절한 운동 추천</a:t>
            </a:r>
            <a:endParaRPr lang="en-US" altLang="ko-KR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39" name="TextBox 21"/>
          <p:cNvSpPr txBox="1"/>
          <p:nvPr/>
        </p:nvSpPr>
        <p:spPr>
          <a:xfrm>
            <a:off x="14483839" y="3183993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1" name="TextBox 26"/>
          <p:cNvSpPr txBox="1"/>
          <p:nvPr/>
        </p:nvSpPr>
        <p:spPr>
          <a:xfrm>
            <a:off x="12616632" y="7460597"/>
            <a:ext cx="4980034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사용자의 건강 상태를 개선하고</a:t>
            </a:r>
            <a:r>
              <a:rPr lang="en-US" altLang="ko-KR" sz="2000" dirty="0">
                <a:latin typeface="Source Han Sans KR" panose="020B0600000101010101" charset="-127"/>
                <a:ea typeface="Source Han Sans KR" panose="020B0600000101010101" charset="-127"/>
              </a:rPr>
              <a:t>, 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체계적인 영양 관리 지원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개인화된 운동 계획 제시로 건강한 생활습관 형성</a:t>
            </a:r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endParaRPr lang="en-US" altLang="ko-KR" sz="2000" dirty="0">
              <a:latin typeface="Source Han Sans KR" panose="020B0600000101010101" charset="-127"/>
              <a:ea typeface="Source Han Sans KR" panose="020B0600000101010101" charset="-127"/>
            </a:endParaRPr>
          </a:p>
          <a:p>
            <a:pPr algn="ctr"/>
            <a:r>
              <a:rPr lang="ko-KR" altLang="en-US" sz="2000" dirty="0" err="1">
                <a:latin typeface="Source Han Sans KR" panose="020B0600000101010101" charset="-127"/>
                <a:ea typeface="Source Han Sans KR" panose="020B0600000101010101" charset="-127"/>
              </a:rPr>
              <a:t>챗봇</a:t>
            </a:r>
            <a:r>
              <a:rPr lang="ko-KR" altLang="en-US" sz="2000" dirty="0">
                <a:latin typeface="Source Han Sans KR" panose="020B0600000101010101" charset="-127"/>
                <a:ea typeface="Source Han Sans KR" panose="020B0600000101010101" charset="-127"/>
              </a:rPr>
              <a:t> 기반의 실시간 피드백으로 사용자 참여도 증대</a:t>
            </a:r>
            <a:endParaRPr lang="en-US" sz="2000" dirty="0">
              <a:solidFill>
                <a:srgbClr val="000000"/>
              </a:solidFill>
              <a:latin typeface="Source Han Sans KR" panose="020B0600000101010101" charset="-127"/>
              <a:ea typeface="Source Han Sans KR" panose="020B0600000101010101" charset="-127"/>
              <a:cs typeface="Source Han Sans KR"/>
              <a:sym typeface="Source Han Sans KR"/>
            </a:endParaRPr>
          </a:p>
        </p:txBody>
      </p:sp>
      <p:sp>
        <p:nvSpPr>
          <p:cNvPr id="42" name="TextBox 27"/>
          <p:cNvSpPr txBox="1"/>
          <p:nvPr/>
        </p:nvSpPr>
        <p:spPr>
          <a:xfrm>
            <a:off x="14483839" y="6800842"/>
            <a:ext cx="1245622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265605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"/>
          <p:cNvSpPr txBox="1"/>
          <p:nvPr/>
        </p:nvSpPr>
        <p:spPr>
          <a:xfrm>
            <a:off x="1028700" y="971550"/>
            <a:ext cx="75819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DATA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522597"/>
              </p:ext>
            </p:extLst>
          </p:nvPr>
        </p:nvGraphicFramePr>
        <p:xfrm>
          <a:off x="1905000" y="3086100"/>
          <a:ext cx="14097000" cy="6667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48500">
                  <a:extLst>
                    <a:ext uri="{9D8B030D-6E8A-4147-A177-3AD203B41FA5}">
                      <a16:colId xmlns:a16="http://schemas.microsoft.com/office/drawing/2014/main" val="181927226"/>
                    </a:ext>
                  </a:extLst>
                </a:gridCol>
                <a:gridCol w="7048500">
                  <a:extLst>
                    <a:ext uri="{9D8B030D-6E8A-4147-A177-3AD203B41FA5}">
                      <a16:colId xmlns:a16="http://schemas.microsoft.com/office/drawing/2014/main" val="3463434891"/>
                    </a:ext>
                  </a:extLst>
                </a:gridCol>
              </a:tblGrid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데이터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수집 방법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3616767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음식 이미지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Ai</a:t>
                      </a:r>
                      <a:r>
                        <a:rPr lang="en-US" altLang="ko-KR" sz="3600" baseline="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hub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7193808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음식 재료 및 레시피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Web Crawling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2175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영양소 정보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Ai hub,</a:t>
                      </a:r>
                      <a:r>
                        <a:rPr lang="en-US" altLang="ko-KR" sz="3600" baseline="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Web Crawling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45278812"/>
                  </a:ext>
                </a:extLst>
              </a:tr>
              <a:tr h="1333500"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개인정보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(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키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, 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몸무게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, </a:t>
                      </a:r>
                      <a:r>
                        <a:rPr lang="ko-KR" altLang="en-US" sz="3600" dirty="0" err="1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알러지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등</a:t>
                      </a:r>
                      <a:r>
                        <a:rPr lang="en-US" altLang="ko-KR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)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200000"/>
                        </a:lnSpc>
                      </a:pPr>
                      <a:r>
                        <a:rPr lang="ko-KR" altLang="en-US" sz="3600" dirty="0" err="1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회원가입시</a:t>
                      </a:r>
                      <a:r>
                        <a:rPr lang="ko-KR" altLang="en-US" sz="3600" dirty="0" smtClean="0">
                          <a:solidFill>
                            <a:schemeClr val="tx1"/>
                          </a:solidFill>
                          <a:latin typeface="+mn-lt"/>
                          <a:ea typeface="Source Han Sans KR" panose="020B0600000101010101" charset="-127"/>
                        </a:rPr>
                        <a:t> 수집</a:t>
                      </a:r>
                      <a:endParaRPr lang="ko-KR" altLang="en-US" sz="3600" dirty="0">
                        <a:solidFill>
                          <a:schemeClr val="tx1"/>
                        </a:solidFill>
                        <a:latin typeface="+mn-lt"/>
                        <a:ea typeface="Source Han Sans KR" panose="020B0600000101010101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542162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90776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5528400" y="3443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552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5528400" y="8261940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75819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TECH STACK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3634551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400" y="4859424"/>
            <a:ext cx="3177222" cy="2672344"/>
          </a:xfrm>
          <a:prstGeom prst="rect">
            <a:avLst/>
          </a:prstGeom>
        </p:spPr>
      </p:pic>
      <p:sp>
        <p:nvSpPr>
          <p:cNvPr id="6" name="TextBox 18"/>
          <p:cNvSpPr txBox="1"/>
          <p:nvPr/>
        </p:nvSpPr>
        <p:spPr>
          <a:xfrm>
            <a:off x="639093" y="7698611"/>
            <a:ext cx="2543378" cy="1846659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</a:t>
            </a:r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정보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수집</a:t>
            </a:r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  <a:p>
            <a:pPr algn="ctr"/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영양 정보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레시피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9" name="TextBox 18"/>
          <p:cNvSpPr txBox="1"/>
          <p:nvPr/>
        </p:nvSpPr>
        <p:spPr>
          <a:xfrm>
            <a:off x="639093" y="3249599"/>
            <a:ext cx="2543378" cy="1107996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CNN</a:t>
            </a:r>
          </a:p>
          <a:p>
            <a:pPr algn="ctr"/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Transformer</a:t>
            </a:r>
          </a:p>
          <a:p>
            <a:pPr algn="ctr"/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en-US" altLang="ko-KR" sz="2400" b="1" dirty="0" err="1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Huggingface</a:t>
            </a:r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12" name="TextBox 18"/>
          <p:cNvSpPr txBox="1"/>
          <p:nvPr/>
        </p:nvSpPr>
        <p:spPr>
          <a:xfrm>
            <a:off x="639093" y="6010930"/>
            <a:ext cx="2543378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 err="1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Chatbot</a:t>
            </a:r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7147380"/>
            <a:ext cx="2880000" cy="294912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8" t="21990" r="22352" b="22010"/>
          <a:stretch/>
        </p:blipFill>
        <p:spPr>
          <a:xfrm>
            <a:off x="3182471" y="2363596"/>
            <a:ext cx="2880000" cy="2880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5805596"/>
            <a:ext cx="2880000" cy="780000"/>
          </a:xfrm>
          <a:prstGeom prst="rect">
            <a:avLst/>
          </a:prstGeom>
        </p:spPr>
      </p:pic>
      <p:sp>
        <p:nvSpPr>
          <p:cNvPr id="43" name="직사각형 42"/>
          <p:cNvSpPr/>
          <p:nvPr/>
        </p:nvSpPr>
        <p:spPr>
          <a:xfrm>
            <a:off x="840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115746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4" r="19621" b="17595"/>
          <a:stretch/>
        </p:blipFill>
        <p:spPr>
          <a:xfrm>
            <a:off x="8551500" y="4700953"/>
            <a:ext cx="3600000" cy="2989286"/>
          </a:xfrm>
          <a:prstGeom prst="rect">
            <a:avLst/>
          </a:prstGeom>
        </p:spPr>
      </p:pic>
      <p:cxnSp>
        <p:nvCxnSpPr>
          <p:cNvPr id="31" name="직선 연결선 30"/>
          <p:cNvCxnSpPr>
            <a:stCxn id="44" idx="3"/>
            <a:endCxn id="49" idx="1"/>
          </p:cNvCxnSpPr>
          <p:nvPr/>
        </p:nvCxnSpPr>
        <p:spPr>
          <a:xfrm>
            <a:off x="12294600" y="6195596"/>
            <a:ext cx="1339951" cy="0"/>
          </a:xfrm>
          <a:prstGeom prst="line">
            <a:avLst/>
          </a:prstGeom>
          <a:ln w="254000" cap="rnd">
            <a:solidFill>
              <a:srgbClr val="C5C5C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/>
          <p:cNvCxnSpPr>
            <a:stCxn id="37" idx="3"/>
            <a:endCxn id="43" idx="1"/>
          </p:cNvCxnSpPr>
          <p:nvPr/>
        </p:nvCxnSpPr>
        <p:spPr>
          <a:xfrm>
            <a:off x="6248400" y="3803596"/>
            <a:ext cx="2160000" cy="2392000"/>
          </a:xfrm>
          <a:prstGeom prst="line">
            <a:avLst/>
          </a:prstGeom>
          <a:ln w="254000" cap="rnd">
            <a:solidFill>
              <a:srgbClr val="C5C5C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/>
          <p:cNvCxnSpPr>
            <a:stCxn id="38" idx="3"/>
            <a:endCxn id="43" idx="1"/>
          </p:cNvCxnSpPr>
          <p:nvPr/>
        </p:nvCxnSpPr>
        <p:spPr>
          <a:xfrm>
            <a:off x="6248400" y="6195596"/>
            <a:ext cx="2160000" cy="0"/>
          </a:xfrm>
          <a:prstGeom prst="line">
            <a:avLst/>
          </a:prstGeom>
          <a:ln w="254000" cap="rnd">
            <a:solidFill>
              <a:srgbClr val="C5C5C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/>
          <p:cNvCxnSpPr>
            <a:stCxn id="39" idx="3"/>
            <a:endCxn id="43" idx="1"/>
          </p:cNvCxnSpPr>
          <p:nvPr/>
        </p:nvCxnSpPr>
        <p:spPr>
          <a:xfrm flipV="1">
            <a:off x="6248400" y="6195596"/>
            <a:ext cx="2160000" cy="2426344"/>
          </a:xfrm>
          <a:prstGeom prst="line">
            <a:avLst/>
          </a:prstGeom>
          <a:ln w="254000" cap="rnd">
            <a:solidFill>
              <a:srgbClr val="C5C5C5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18"/>
          <p:cNvSpPr txBox="1"/>
          <p:nvPr/>
        </p:nvSpPr>
        <p:spPr>
          <a:xfrm>
            <a:off x="14185322" y="5683599"/>
            <a:ext cx="2543378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40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USER</a:t>
            </a:r>
          </a:p>
        </p:txBody>
      </p:sp>
    </p:spTree>
    <p:extLst>
      <p:ext uri="{BB962C8B-B14F-4D97-AF65-F5344CB8AC3E}">
        <p14:creationId xmlns:p14="http://schemas.microsoft.com/office/powerpoint/2010/main" val="3244211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3" name="직선 화살표 연결선 142"/>
          <p:cNvCxnSpPr/>
          <p:nvPr/>
        </p:nvCxnSpPr>
        <p:spPr>
          <a:xfrm rot="13500000" flipH="1" flipV="1">
            <a:off x="14577805" y="6932668"/>
            <a:ext cx="180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직선 화살표 연결선 143"/>
          <p:cNvCxnSpPr/>
          <p:nvPr/>
        </p:nvCxnSpPr>
        <p:spPr>
          <a:xfrm rot="13500000">
            <a:off x="13800309" y="6932668"/>
            <a:ext cx="180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화살표 연결선 133"/>
          <p:cNvCxnSpPr/>
          <p:nvPr/>
        </p:nvCxnSpPr>
        <p:spPr>
          <a:xfrm>
            <a:off x="8576707" y="8267700"/>
            <a:ext cx="306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화살표 연결선 134"/>
          <p:cNvCxnSpPr/>
          <p:nvPr/>
        </p:nvCxnSpPr>
        <p:spPr>
          <a:xfrm flipH="1">
            <a:off x="8576707" y="8786387"/>
            <a:ext cx="306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/>
          <p:nvPr/>
        </p:nvCxnSpPr>
        <p:spPr>
          <a:xfrm>
            <a:off x="8639716" y="4196776"/>
            <a:ext cx="306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/>
          <p:cNvCxnSpPr/>
          <p:nvPr/>
        </p:nvCxnSpPr>
        <p:spPr>
          <a:xfrm flipH="1">
            <a:off x="8639716" y="4715463"/>
            <a:ext cx="306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화살표 연결선 99"/>
          <p:cNvCxnSpPr/>
          <p:nvPr/>
        </p:nvCxnSpPr>
        <p:spPr>
          <a:xfrm>
            <a:off x="13137805" y="4196776"/>
            <a:ext cx="2701788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직선 화살표 연결선 101"/>
          <p:cNvCxnSpPr/>
          <p:nvPr/>
        </p:nvCxnSpPr>
        <p:spPr>
          <a:xfrm flipH="1">
            <a:off x="13137805" y="4715463"/>
            <a:ext cx="234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32" idx="2"/>
            <a:endCxn id="33" idx="0"/>
          </p:cNvCxnSpPr>
          <p:nvPr/>
        </p:nvCxnSpPr>
        <p:spPr>
          <a:xfrm flipH="1">
            <a:off x="5102143" y="5456807"/>
            <a:ext cx="80858" cy="2247839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화살표 연결선 10"/>
          <p:cNvCxnSpPr>
            <a:stCxn id="25" idx="3"/>
            <a:endCxn id="32" idx="1"/>
          </p:cNvCxnSpPr>
          <p:nvPr/>
        </p:nvCxnSpPr>
        <p:spPr>
          <a:xfrm>
            <a:off x="2040792" y="4633528"/>
            <a:ext cx="2332209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18"/>
          <p:cNvSpPr txBox="1"/>
          <p:nvPr/>
        </p:nvSpPr>
        <p:spPr>
          <a:xfrm>
            <a:off x="1452458" y="4157600"/>
            <a:ext cx="3313666" cy="11079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성별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키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몸무게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</a:t>
            </a:r>
          </a:p>
          <a:p>
            <a:pPr algn="ctr"/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16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알러지</a:t>
            </a:r>
            <a:r>
              <a:rPr lang="ko-KR" altLang="en-US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등</a:t>
            </a:r>
            <a:r>
              <a:rPr lang="en-US" altLang="ko-KR" sz="16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8953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Source Han Sans KR Bold" panose="020B0600000101010101" charset="-127"/>
                <a:ea typeface="Source Han Sans KR Bold" panose="020B0600000101010101" charset="-127"/>
                <a:cs typeface="Inter Bold"/>
                <a:sym typeface="Inter Bold"/>
              </a:rPr>
              <a:t>WEB APPLICATION ARCHITECTURE</a:t>
            </a:r>
            <a:endParaRPr lang="en-US" sz="3500" b="1" u="none" strike="noStrike" dirty="0">
              <a:solidFill>
                <a:srgbClr val="000000"/>
              </a:solidFill>
              <a:latin typeface="Source Han Sans KR Bold" panose="020B0600000101010101" charset="-127"/>
              <a:ea typeface="Source Han Sans KR Bold" panose="020B0600000101010101" charset="-127"/>
              <a:cs typeface="Inter Bold"/>
              <a:sym typeface="Inte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85" r="49580"/>
          <a:stretch/>
        </p:blipFill>
        <p:spPr>
          <a:xfrm>
            <a:off x="6947455" y="7704646"/>
            <a:ext cx="1807327" cy="1742400"/>
          </a:xfrm>
          <a:prstGeom prst="rect">
            <a:avLst/>
          </a:prstGeom>
        </p:spPr>
      </p:pic>
      <p:pic>
        <p:nvPicPr>
          <p:cNvPr id="33" name="그림 3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4382143" y="7704646"/>
            <a:ext cx="1440000" cy="1743728"/>
          </a:xfrm>
          <a:prstGeom prst="rect">
            <a:avLst/>
          </a:prstGeom>
        </p:spPr>
      </p:pic>
      <p:grpSp>
        <p:nvGrpSpPr>
          <p:cNvPr id="73" name="그룹 72"/>
          <p:cNvGrpSpPr/>
          <p:nvPr/>
        </p:nvGrpSpPr>
        <p:grpSpPr>
          <a:xfrm>
            <a:off x="319463" y="3909628"/>
            <a:ext cx="1721329" cy="1447800"/>
            <a:chOff x="238605" y="4397132"/>
            <a:chExt cx="1721329" cy="1447800"/>
          </a:xfrm>
        </p:grpSpPr>
        <p:pic>
          <p:nvPicPr>
            <p:cNvPr id="25" name="그림 2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05" y="4397132"/>
              <a:ext cx="1721329" cy="1447800"/>
            </a:xfrm>
            <a:prstGeom prst="rect">
              <a:avLst/>
            </a:prstGeom>
          </p:spPr>
        </p:pic>
        <p:sp>
          <p:nvSpPr>
            <p:cNvPr id="27" name="TextBox 18"/>
            <p:cNvSpPr txBox="1"/>
            <p:nvPr/>
          </p:nvSpPr>
          <p:spPr>
            <a:xfrm>
              <a:off x="410304" y="4843647"/>
              <a:ext cx="1377930" cy="33348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4000" b="1" dirty="0"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USER</a:t>
              </a:r>
            </a:p>
          </p:txBody>
        </p:sp>
      </p:grpSp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9" b="51751"/>
          <a:stretch/>
        </p:blipFill>
        <p:spPr>
          <a:xfrm>
            <a:off x="4373001" y="3810249"/>
            <a:ext cx="1620000" cy="1646558"/>
          </a:xfrm>
          <a:prstGeom prst="rect">
            <a:avLst/>
          </a:prstGeom>
        </p:spPr>
      </p:pic>
      <p:sp>
        <p:nvSpPr>
          <p:cNvPr id="50" name="TextBox 18"/>
          <p:cNvSpPr txBox="1"/>
          <p:nvPr/>
        </p:nvSpPr>
        <p:spPr>
          <a:xfrm>
            <a:off x="1430194" y="2337389"/>
            <a:ext cx="327922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[</a:t>
            </a: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인증시스템</a:t>
            </a:r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]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53" name="TextBox 18"/>
          <p:cNvSpPr txBox="1"/>
          <p:nvPr/>
        </p:nvSpPr>
        <p:spPr>
          <a:xfrm>
            <a:off x="10708387" y="2337389"/>
            <a:ext cx="327922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[</a:t>
            </a: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모델 서비스</a:t>
            </a:r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]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66" name="TextBox 18"/>
          <p:cNvSpPr txBox="1"/>
          <p:nvPr/>
        </p:nvSpPr>
        <p:spPr>
          <a:xfrm>
            <a:off x="319463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Browser</a:t>
            </a:r>
          </a:p>
        </p:txBody>
      </p:sp>
      <p:sp>
        <p:nvSpPr>
          <p:cNvPr id="67" name="TextBox 18"/>
          <p:cNvSpPr txBox="1"/>
          <p:nvPr/>
        </p:nvSpPr>
        <p:spPr>
          <a:xfrm>
            <a:off x="4322336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 Server</a:t>
            </a:r>
          </a:p>
        </p:txBody>
      </p:sp>
      <p:sp>
        <p:nvSpPr>
          <p:cNvPr id="68" name="TextBox 18"/>
          <p:cNvSpPr txBox="1"/>
          <p:nvPr/>
        </p:nvSpPr>
        <p:spPr>
          <a:xfrm>
            <a:off x="4241477" y="9491669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DBMS</a:t>
            </a:r>
          </a:p>
        </p:txBody>
      </p:sp>
      <p:sp>
        <p:nvSpPr>
          <p:cNvPr id="69" name="TextBox 18"/>
          <p:cNvSpPr txBox="1"/>
          <p:nvPr/>
        </p:nvSpPr>
        <p:spPr>
          <a:xfrm>
            <a:off x="3445308" y="6609035"/>
            <a:ext cx="3313666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8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저장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74" name="그림 7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11708857" y="7704646"/>
            <a:ext cx="1440000" cy="1743728"/>
          </a:xfrm>
          <a:prstGeom prst="rect">
            <a:avLst/>
          </a:prstGeom>
        </p:spPr>
      </p:pic>
      <p:grpSp>
        <p:nvGrpSpPr>
          <p:cNvPr id="75" name="그룹 74"/>
          <p:cNvGrpSpPr/>
          <p:nvPr/>
        </p:nvGrpSpPr>
        <p:grpSpPr>
          <a:xfrm>
            <a:off x="6947455" y="3909628"/>
            <a:ext cx="1721329" cy="1447800"/>
            <a:chOff x="238605" y="4397132"/>
            <a:chExt cx="1721329" cy="1447800"/>
          </a:xfrm>
        </p:grpSpPr>
        <p:pic>
          <p:nvPicPr>
            <p:cNvPr id="76" name="그림 7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605" y="4397132"/>
              <a:ext cx="1721329" cy="1447800"/>
            </a:xfrm>
            <a:prstGeom prst="rect">
              <a:avLst/>
            </a:prstGeom>
          </p:spPr>
        </p:pic>
        <p:sp>
          <p:nvSpPr>
            <p:cNvPr id="77" name="TextBox 18"/>
            <p:cNvSpPr txBox="1"/>
            <p:nvPr/>
          </p:nvSpPr>
          <p:spPr>
            <a:xfrm>
              <a:off x="410304" y="4843647"/>
              <a:ext cx="1377930" cy="333489"/>
            </a:xfrm>
            <a:prstGeom prst="rect">
              <a:avLst/>
            </a:prstGeom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4000" b="1" dirty="0"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USER</a:t>
              </a:r>
            </a:p>
          </p:txBody>
        </p:sp>
      </p:grpSp>
      <p:pic>
        <p:nvPicPr>
          <p:cNvPr id="78" name="그림 7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739" b="51751"/>
          <a:stretch/>
        </p:blipFill>
        <p:spPr>
          <a:xfrm>
            <a:off x="11618858" y="3810249"/>
            <a:ext cx="1620000" cy="1646558"/>
          </a:xfrm>
          <a:prstGeom prst="rect">
            <a:avLst/>
          </a:prstGeom>
        </p:spPr>
      </p:pic>
      <p:sp>
        <p:nvSpPr>
          <p:cNvPr id="86" name="TextBox 18"/>
          <p:cNvSpPr txBox="1"/>
          <p:nvPr/>
        </p:nvSpPr>
        <p:spPr>
          <a:xfrm>
            <a:off x="7070618" y="9491668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API Server</a:t>
            </a:r>
          </a:p>
        </p:txBody>
      </p:sp>
      <p:sp>
        <p:nvSpPr>
          <p:cNvPr id="87" name="TextBox 18"/>
          <p:cNvSpPr txBox="1"/>
          <p:nvPr/>
        </p:nvSpPr>
        <p:spPr>
          <a:xfrm>
            <a:off x="11457028" y="9491669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DBMS</a:t>
            </a:r>
          </a:p>
        </p:txBody>
      </p:sp>
      <p:sp>
        <p:nvSpPr>
          <p:cNvPr id="88" name="TextBox 18"/>
          <p:cNvSpPr txBox="1"/>
          <p:nvPr/>
        </p:nvSpPr>
        <p:spPr>
          <a:xfrm>
            <a:off x="6947455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Browser</a:t>
            </a:r>
          </a:p>
        </p:txBody>
      </p:sp>
      <p:sp>
        <p:nvSpPr>
          <p:cNvPr id="89" name="TextBox 18"/>
          <p:cNvSpPr txBox="1"/>
          <p:nvPr/>
        </p:nvSpPr>
        <p:spPr>
          <a:xfrm>
            <a:off x="11568193" y="3406707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Web Server</a:t>
            </a:r>
          </a:p>
        </p:txBody>
      </p:sp>
      <p:sp>
        <p:nvSpPr>
          <p:cNvPr id="90" name="TextBox 18"/>
          <p:cNvSpPr txBox="1"/>
          <p:nvPr/>
        </p:nvSpPr>
        <p:spPr>
          <a:xfrm>
            <a:off x="15839593" y="3406707"/>
            <a:ext cx="1721329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Chat GPT</a:t>
            </a:r>
          </a:p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Service</a:t>
            </a:r>
          </a:p>
        </p:txBody>
      </p:sp>
      <p:sp>
        <p:nvSpPr>
          <p:cNvPr id="113" name="AutoShape 3"/>
          <p:cNvSpPr/>
          <p:nvPr/>
        </p:nvSpPr>
        <p:spPr>
          <a:xfrm flipH="1" flipV="1">
            <a:off x="6259956" y="2056704"/>
            <a:ext cx="17896" cy="8230296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14" name="TextBox 18"/>
          <p:cNvSpPr txBox="1"/>
          <p:nvPr/>
        </p:nvSpPr>
        <p:spPr>
          <a:xfrm>
            <a:off x="8486988" y="3760019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사진</a:t>
            </a:r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, 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5" name="TextBox 18"/>
          <p:cNvSpPr txBox="1"/>
          <p:nvPr/>
        </p:nvSpPr>
        <p:spPr>
          <a:xfrm>
            <a:off x="12737325" y="3760019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84" name="그림 8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9458" y="4211212"/>
            <a:ext cx="2301600" cy="623350"/>
          </a:xfrm>
          <a:prstGeom prst="rect">
            <a:avLst/>
          </a:prstGeom>
        </p:spPr>
      </p:pic>
      <p:sp>
        <p:nvSpPr>
          <p:cNvPr id="118" name="TextBox 18"/>
          <p:cNvSpPr txBox="1"/>
          <p:nvPr/>
        </p:nvSpPr>
        <p:spPr>
          <a:xfrm>
            <a:off x="12737325" y="4831732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정보 기반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응답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1" name="TextBox 18"/>
          <p:cNvSpPr txBox="1"/>
          <p:nvPr/>
        </p:nvSpPr>
        <p:spPr>
          <a:xfrm>
            <a:off x="8486988" y="4831732"/>
            <a:ext cx="3313666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이미지 기반 음식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 기반 영양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챗봇</a:t>
            </a:r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응답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cxnSp>
        <p:nvCxnSpPr>
          <p:cNvPr id="108" name="직선 화살표 연결선 107"/>
          <p:cNvCxnSpPr/>
          <p:nvPr/>
        </p:nvCxnSpPr>
        <p:spPr>
          <a:xfrm rot="8100000" flipH="1">
            <a:off x="9219260" y="6987910"/>
            <a:ext cx="180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직선 화살표 연결선 109"/>
          <p:cNvCxnSpPr/>
          <p:nvPr/>
        </p:nvCxnSpPr>
        <p:spPr>
          <a:xfrm rot="8100000" flipV="1">
            <a:off x="8441764" y="6987910"/>
            <a:ext cx="1800000" cy="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화살표 연결선 125"/>
          <p:cNvCxnSpPr/>
          <p:nvPr/>
        </p:nvCxnSpPr>
        <p:spPr>
          <a:xfrm flipH="1" flipV="1">
            <a:off x="11959829" y="6004307"/>
            <a:ext cx="0" cy="162000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직선 화살표 연결선 126"/>
          <p:cNvCxnSpPr/>
          <p:nvPr/>
        </p:nvCxnSpPr>
        <p:spPr>
          <a:xfrm flipH="1">
            <a:off x="12737325" y="6004307"/>
            <a:ext cx="0" cy="1620000"/>
          </a:xfrm>
          <a:prstGeom prst="straightConnector1">
            <a:avLst/>
          </a:prstGeom>
          <a:ln w="190500" cap="rnd">
            <a:solidFill>
              <a:srgbClr val="C5C5C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TextBox 18"/>
          <p:cNvSpPr txBox="1"/>
          <p:nvPr/>
        </p:nvSpPr>
        <p:spPr>
          <a:xfrm>
            <a:off x="7377501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이미지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6" name="TextBox 18"/>
          <p:cNvSpPr txBox="1"/>
          <p:nvPr/>
        </p:nvSpPr>
        <p:spPr>
          <a:xfrm>
            <a:off x="11085641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 아이디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7" name="TextBox 18"/>
          <p:cNvSpPr txBox="1"/>
          <p:nvPr/>
        </p:nvSpPr>
        <p:spPr>
          <a:xfrm>
            <a:off x="8449874" y="7886700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판별된 음식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8" name="TextBox 18"/>
          <p:cNvSpPr txBox="1"/>
          <p:nvPr/>
        </p:nvSpPr>
        <p:spPr>
          <a:xfrm>
            <a:off x="8440300" y="8921968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음식 정보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회원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9" name="TextBox 18"/>
          <p:cNvSpPr txBox="1"/>
          <p:nvPr/>
        </p:nvSpPr>
        <p:spPr>
          <a:xfrm>
            <a:off x="9328608" y="6953513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 정보 기반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일일 영양 상태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140" name="그림 13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016" b="58526"/>
          <a:stretch/>
        </p:blipFill>
        <p:spPr>
          <a:xfrm>
            <a:off x="16411058" y="7704646"/>
            <a:ext cx="1440000" cy="1743728"/>
          </a:xfrm>
          <a:prstGeom prst="rect">
            <a:avLst/>
          </a:prstGeom>
        </p:spPr>
      </p:pic>
      <p:sp>
        <p:nvSpPr>
          <p:cNvPr id="145" name="TextBox 18"/>
          <p:cNvSpPr txBox="1"/>
          <p:nvPr/>
        </p:nvSpPr>
        <p:spPr>
          <a:xfrm>
            <a:off x="16270393" y="9491668"/>
            <a:ext cx="1721329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Vector DB</a:t>
            </a:r>
          </a:p>
        </p:txBody>
      </p:sp>
      <p:sp>
        <p:nvSpPr>
          <p:cNvPr id="147" name="TextBox 18"/>
          <p:cNvSpPr txBox="1"/>
          <p:nvPr/>
        </p:nvSpPr>
        <p:spPr>
          <a:xfrm>
            <a:off x="13869360" y="6283523"/>
            <a:ext cx="3313666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8" name="TextBox 18"/>
          <p:cNvSpPr txBox="1"/>
          <p:nvPr/>
        </p:nvSpPr>
        <p:spPr>
          <a:xfrm>
            <a:off x="12632541" y="6953513"/>
            <a:ext cx="3313666" cy="6155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질문 기반</a:t>
            </a:r>
            <a:endParaRPr lang="en-US" altLang="ko-KR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유사 정보</a:t>
            </a:r>
            <a:endParaRPr lang="en-US" altLang="ko-KR" sz="16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33067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직사각형 53"/>
          <p:cNvSpPr/>
          <p:nvPr/>
        </p:nvSpPr>
        <p:spPr>
          <a:xfrm>
            <a:off x="9143998" y="6327000"/>
            <a:ext cx="9144002" cy="39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9144001" y="6171851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79" name="직사각형 78"/>
          <p:cNvSpPr/>
          <p:nvPr/>
        </p:nvSpPr>
        <p:spPr>
          <a:xfrm>
            <a:off x="9372602" y="7391053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80" name="직사각형 79"/>
          <p:cNvSpPr/>
          <p:nvPr/>
        </p:nvSpPr>
        <p:spPr>
          <a:xfrm>
            <a:off x="9372602" y="8037598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3" name="직사각형 2"/>
          <p:cNvSpPr/>
          <p:nvPr/>
        </p:nvSpPr>
        <p:spPr>
          <a:xfrm>
            <a:off x="0" y="2056704"/>
            <a:ext cx="9000000" cy="82302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직사각형 60"/>
          <p:cNvSpPr/>
          <p:nvPr/>
        </p:nvSpPr>
        <p:spPr>
          <a:xfrm>
            <a:off x="2590800" y="2933700"/>
            <a:ext cx="6553199" cy="7353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8" name="직사각형 57"/>
          <p:cNvSpPr/>
          <p:nvPr/>
        </p:nvSpPr>
        <p:spPr>
          <a:xfrm>
            <a:off x="-1" y="2056703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9143998" y="2056704"/>
            <a:ext cx="9144002" cy="3960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8953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PREVIEW OF THE WEB APPLICATION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120" b="7892"/>
          <a:stretch/>
        </p:blipFill>
        <p:spPr>
          <a:xfrm>
            <a:off x="4521637" y="3275905"/>
            <a:ext cx="2691524" cy="2093950"/>
          </a:xfrm>
          <a:prstGeom prst="rect">
            <a:avLst/>
          </a:prstGeom>
        </p:spPr>
      </p:pic>
      <p:sp>
        <p:nvSpPr>
          <p:cNvPr id="59" name="직사각형 58"/>
          <p:cNvSpPr/>
          <p:nvPr/>
        </p:nvSpPr>
        <p:spPr>
          <a:xfrm>
            <a:off x="228600" y="3275905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60" name="직사각형 59"/>
          <p:cNvSpPr/>
          <p:nvPr/>
        </p:nvSpPr>
        <p:spPr>
          <a:xfrm>
            <a:off x="228600" y="3922450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590800" y="5988358"/>
            <a:ext cx="6553198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해당 음식은 </a:t>
            </a:r>
            <a:r>
              <a:rPr lang="en-US" altLang="ko-KR" sz="1600" dirty="0"/>
              <a:t>[</a:t>
            </a:r>
            <a:r>
              <a:rPr lang="ko-KR" altLang="en-US" sz="1600" dirty="0"/>
              <a:t>콩나물국</a:t>
            </a:r>
            <a:r>
              <a:rPr lang="en-US" altLang="ko-KR" sz="1600" dirty="0"/>
              <a:t>]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[</a:t>
            </a:r>
            <a:r>
              <a:rPr lang="ko-KR" altLang="en-US" sz="1600" dirty="0"/>
              <a:t>콩나물국</a:t>
            </a:r>
            <a:r>
              <a:rPr lang="en-US" altLang="ko-KR" sz="1600" dirty="0"/>
              <a:t>]</a:t>
            </a:r>
            <a:r>
              <a:rPr lang="ko-KR" altLang="en-US" sz="1600" dirty="0"/>
              <a:t>은 </a:t>
            </a:r>
            <a:r>
              <a:rPr lang="en-US" altLang="ko-KR" sz="1600" dirty="0"/>
              <a:t>400g,</a:t>
            </a:r>
            <a:r>
              <a:rPr lang="ko-KR" altLang="en-US" sz="1600" dirty="0"/>
              <a:t>당 </a:t>
            </a:r>
            <a:r>
              <a:rPr lang="en-US" altLang="ko-KR" sz="1600" dirty="0"/>
              <a:t>22.53kcal</a:t>
            </a:r>
            <a:r>
              <a:rPr lang="ko-KR" altLang="en-US" sz="1600" dirty="0"/>
              <a:t>이며</a:t>
            </a:r>
            <a:r>
              <a:rPr lang="en-US" altLang="ko-KR" sz="1600" dirty="0"/>
              <a:t>, </a:t>
            </a:r>
            <a:r>
              <a:rPr lang="ko-KR" altLang="en-US" sz="1600" dirty="0"/>
              <a:t>포함하는 영양소는 탄수화물 </a:t>
            </a:r>
            <a:r>
              <a:rPr lang="en-US" altLang="ko-KR" sz="1600" dirty="0"/>
              <a:t>1.26g, </a:t>
            </a:r>
            <a:r>
              <a:rPr lang="ko-KR" altLang="en-US" sz="1600" dirty="0"/>
              <a:t>당류 </a:t>
            </a:r>
            <a:r>
              <a:rPr lang="en-US" altLang="ko-KR" sz="1600" dirty="0"/>
              <a:t>0.00g, </a:t>
            </a:r>
            <a:r>
              <a:rPr lang="ko-KR" altLang="en-US" sz="1600" dirty="0"/>
              <a:t>지방 </a:t>
            </a:r>
            <a:r>
              <a:rPr lang="en-US" altLang="ko-KR" sz="1600" dirty="0"/>
              <a:t>1.42g, </a:t>
            </a:r>
            <a:r>
              <a:rPr lang="ko-KR" altLang="en-US" sz="1600" dirty="0"/>
              <a:t>단백질 </a:t>
            </a:r>
            <a:r>
              <a:rPr lang="en-US" altLang="ko-KR" sz="1600" dirty="0"/>
              <a:t>1.82g, </a:t>
            </a:r>
            <a:r>
              <a:rPr lang="ko-KR" altLang="en-US" sz="1600" dirty="0"/>
              <a:t>칼슘 </a:t>
            </a:r>
            <a:r>
              <a:rPr lang="en-US" altLang="ko-KR" sz="1600" dirty="0"/>
              <a:t>33.49mg, </a:t>
            </a:r>
            <a:r>
              <a:rPr lang="ko-KR" altLang="en-US" sz="1600" dirty="0"/>
              <a:t>인 </a:t>
            </a:r>
            <a:r>
              <a:rPr lang="en-US" altLang="ko-KR" sz="1600" dirty="0"/>
              <a:t>44.86mg, </a:t>
            </a:r>
            <a:r>
              <a:rPr lang="ko-KR" altLang="en-US" sz="1600" dirty="0"/>
              <a:t>나트륨 </a:t>
            </a:r>
            <a:r>
              <a:rPr lang="en-US" altLang="ko-KR" sz="1600" dirty="0"/>
              <a:t>752.43mg, </a:t>
            </a:r>
            <a:r>
              <a:rPr lang="ko-KR" altLang="en-US" sz="1600" dirty="0"/>
              <a:t>칼륨 </a:t>
            </a:r>
            <a:r>
              <a:rPr lang="en-US" altLang="ko-KR" sz="1600" dirty="0"/>
              <a:t>82.80mg, </a:t>
            </a:r>
            <a:r>
              <a:rPr lang="ko-KR" altLang="en-US" sz="1600" dirty="0"/>
              <a:t>마그네슘 </a:t>
            </a:r>
            <a:r>
              <a:rPr lang="en-US" altLang="ko-KR" sz="1600" dirty="0"/>
              <a:t>8.52mg, </a:t>
            </a:r>
            <a:r>
              <a:rPr lang="ko-KR" altLang="en-US" sz="1600" dirty="0"/>
              <a:t>철 </a:t>
            </a:r>
            <a:r>
              <a:rPr lang="en-US" altLang="ko-KR" sz="1600" dirty="0"/>
              <a:t>0.48mg, </a:t>
            </a:r>
            <a:r>
              <a:rPr lang="ko-KR" altLang="en-US" sz="1600" dirty="0"/>
              <a:t>아연 </a:t>
            </a:r>
            <a:r>
              <a:rPr lang="en-US" altLang="ko-KR" sz="1600" dirty="0"/>
              <a:t>0.25mg, </a:t>
            </a:r>
            <a:r>
              <a:rPr lang="ko-KR" altLang="en-US" sz="1600" dirty="0"/>
              <a:t>콜레스테롤 </a:t>
            </a:r>
            <a:r>
              <a:rPr lang="en-US" altLang="ko-KR" sz="1600" dirty="0"/>
              <a:t>7.41mg, </a:t>
            </a:r>
            <a:r>
              <a:rPr lang="ko-KR" altLang="en-US" sz="1600" dirty="0"/>
              <a:t>트랜스지방 </a:t>
            </a:r>
            <a:r>
              <a:rPr lang="en-US" altLang="ko-KR" sz="1600" dirty="0"/>
              <a:t>0.00g</a:t>
            </a:r>
            <a:r>
              <a:rPr lang="ko-KR" altLang="en-US" sz="1600" dirty="0"/>
              <a:t>입니다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en-US" altLang="ko-KR" sz="1600" dirty="0"/>
              <a:t>[USER1]</a:t>
            </a:r>
            <a:r>
              <a:rPr lang="ko-KR" altLang="en-US" sz="1600" dirty="0"/>
              <a:t>님의 일일 권장 영양소는 에너지</a:t>
            </a:r>
            <a:r>
              <a:rPr lang="en-US" altLang="ko-KR" sz="1600" dirty="0"/>
              <a:t>: </a:t>
            </a:r>
            <a:r>
              <a:rPr lang="ko-KR" altLang="en-US" sz="1600" dirty="0"/>
              <a:t>약 </a:t>
            </a:r>
            <a:r>
              <a:rPr lang="en-US" altLang="ko-KR" sz="1600" dirty="0"/>
              <a:t>1,800~2,000 kcal, </a:t>
            </a:r>
            <a:r>
              <a:rPr lang="ko-KR" altLang="en-US" sz="1600" dirty="0"/>
              <a:t>탄수화물</a:t>
            </a:r>
            <a:r>
              <a:rPr lang="en-US" altLang="ko-KR" sz="1600" dirty="0"/>
              <a:t>: 250~300g, </a:t>
            </a:r>
            <a:r>
              <a:rPr lang="ko-KR" altLang="en-US" sz="1600" dirty="0"/>
              <a:t>당류</a:t>
            </a:r>
            <a:r>
              <a:rPr lang="en-US" altLang="ko-KR" sz="1600" dirty="0"/>
              <a:t>: 50g </a:t>
            </a:r>
            <a:r>
              <a:rPr lang="ko-KR" altLang="en-US" sz="1600" dirty="0"/>
              <a:t>이하</a:t>
            </a:r>
            <a:r>
              <a:rPr lang="en-US" altLang="ko-KR" sz="1600" dirty="0"/>
              <a:t>, </a:t>
            </a:r>
            <a:r>
              <a:rPr lang="ko-KR" altLang="en-US" sz="1600" dirty="0"/>
              <a:t>지방</a:t>
            </a:r>
            <a:r>
              <a:rPr lang="en-US" altLang="ko-KR" sz="1600" dirty="0"/>
              <a:t>: 40~50g, </a:t>
            </a:r>
            <a:r>
              <a:rPr lang="ko-KR" altLang="en-US" sz="1600" dirty="0"/>
              <a:t>단백질</a:t>
            </a:r>
            <a:r>
              <a:rPr lang="en-US" altLang="ko-KR" sz="1600" dirty="0"/>
              <a:t>: 40~50g, </a:t>
            </a:r>
            <a:r>
              <a:rPr lang="ko-KR" altLang="en-US" sz="1600" dirty="0"/>
              <a:t>칼슘</a:t>
            </a:r>
            <a:r>
              <a:rPr lang="en-US" altLang="ko-KR" sz="1600" dirty="0"/>
              <a:t>: 700~800mg, </a:t>
            </a:r>
            <a:r>
              <a:rPr lang="ko-KR" altLang="en-US" sz="1600" dirty="0"/>
              <a:t>인</a:t>
            </a:r>
            <a:r>
              <a:rPr lang="en-US" altLang="ko-KR" sz="1600" dirty="0"/>
              <a:t>: 700mg, </a:t>
            </a:r>
            <a:r>
              <a:rPr lang="ko-KR" altLang="en-US" sz="1600" dirty="0"/>
              <a:t>나트륨</a:t>
            </a:r>
            <a:r>
              <a:rPr lang="en-US" altLang="ko-KR" sz="1600" dirty="0"/>
              <a:t>: 1,500mg </a:t>
            </a:r>
            <a:r>
              <a:rPr lang="ko-KR" altLang="en-US" sz="1600" dirty="0"/>
              <a:t>이하</a:t>
            </a:r>
            <a:r>
              <a:rPr lang="en-US" altLang="ko-KR" sz="1600" dirty="0"/>
              <a:t>(</a:t>
            </a:r>
            <a:r>
              <a:rPr lang="ko-KR" altLang="en-US" sz="1600" dirty="0"/>
              <a:t>최대 </a:t>
            </a:r>
            <a:r>
              <a:rPr lang="en-US" altLang="ko-KR" sz="1600" dirty="0"/>
              <a:t>2,300mg), </a:t>
            </a:r>
            <a:r>
              <a:rPr lang="ko-KR" altLang="en-US" sz="1600" dirty="0"/>
              <a:t>칼륨</a:t>
            </a:r>
            <a:r>
              <a:rPr lang="en-US" altLang="ko-KR" sz="1600" dirty="0"/>
              <a:t>: 3,500mg </a:t>
            </a:r>
            <a:r>
              <a:rPr lang="ko-KR" altLang="en-US" sz="1600" dirty="0"/>
              <a:t>이상</a:t>
            </a:r>
            <a:r>
              <a:rPr lang="en-US" altLang="ko-KR" sz="1600" dirty="0"/>
              <a:t>, </a:t>
            </a:r>
            <a:r>
              <a:rPr lang="ko-KR" altLang="en-US" sz="1600" dirty="0"/>
              <a:t>마그네슘</a:t>
            </a:r>
            <a:r>
              <a:rPr lang="en-US" altLang="ko-KR" sz="1600" dirty="0"/>
              <a:t>: 270mg, </a:t>
            </a:r>
            <a:r>
              <a:rPr lang="ko-KR" altLang="en-US" sz="1600" dirty="0"/>
              <a:t>철</a:t>
            </a:r>
            <a:r>
              <a:rPr lang="en-US" altLang="ko-KR" sz="1600" dirty="0"/>
              <a:t>: 18mg, </a:t>
            </a:r>
            <a:r>
              <a:rPr lang="ko-KR" altLang="en-US" sz="1600" dirty="0"/>
              <a:t>아연</a:t>
            </a:r>
            <a:r>
              <a:rPr lang="en-US" altLang="ko-KR" sz="1600" dirty="0"/>
              <a:t>: 8mg, </a:t>
            </a:r>
            <a:r>
              <a:rPr lang="ko-KR" altLang="en-US" sz="1600" dirty="0"/>
              <a:t>콜레스테롤</a:t>
            </a:r>
            <a:r>
              <a:rPr lang="en-US" altLang="ko-KR" sz="1600" dirty="0"/>
              <a:t>: 300mg </a:t>
            </a:r>
            <a:r>
              <a:rPr lang="ko-KR" altLang="en-US" sz="1600" dirty="0"/>
              <a:t>이하</a:t>
            </a:r>
            <a:r>
              <a:rPr lang="en-US" altLang="ko-KR" sz="1600" dirty="0"/>
              <a:t>, </a:t>
            </a:r>
            <a:r>
              <a:rPr lang="ko-KR" altLang="en-US" sz="1600" dirty="0"/>
              <a:t>트랜스지방</a:t>
            </a:r>
            <a:r>
              <a:rPr lang="en-US" altLang="ko-KR" sz="1600" dirty="0"/>
              <a:t>: </a:t>
            </a:r>
            <a:r>
              <a:rPr lang="ko-KR" altLang="en-US" sz="1600" dirty="0"/>
              <a:t>최소화 입니다</a:t>
            </a:r>
            <a:r>
              <a:rPr lang="en-US" altLang="ko-KR" sz="1600" dirty="0"/>
              <a:t>.</a:t>
            </a:r>
          </a:p>
          <a:p>
            <a:r>
              <a:rPr lang="ko-KR" altLang="en-US" sz="1600" dirty="0" smtClean="0"/>
              <a:t>따라서 </a:t>
            </a:r>
            <a:r>
              <a:rPr lang="ko-KR" altLang="en-US" sz="1600" dirty="0"/>
              <a:t>오늘 현재까지 부족한 영양소는 에너지 </a:t>
            </a:r>
            <a:r>
              <a:rPr lang="en-US" altLang="ko-KR" sz="1600" dirty="0"/>
              <a:t>300kcal, </a:t>
            </a:r>
            <a:r>
              <a:rPr lang="ko-KR" altLang="en-US" sz="1600" dirty="0"/>
              <a:t>단백질 </a:t>
            </a:r>
            <a:r>
              <a:rPr lang="en-US" altLang="ko-KR" sz="1600" dirty="0"/>
              <a:t>50g, </a:t>
            </a:r>
            <a:r>
              <a:rPr lang="ko-KR" altLang="en-US" sz="1600" dirty="0"/>
              <a:t>칼슘 </a:t>
            </a:r>
            <a:r>
              <a:rPr lang="en-US" altLang="ko-KR" sz="1600" dirty="0"/>
              <a:t>100mg, </a:t>
            </a:r>
            <a:r>
              <a:rPr lang="ko-KR" altLang="en-US" sz="1600" dirty="0"/>
              <a:t>인 </a:t>
            </a:r>
            <a:r>
              <a:rPr lang="en-US" altLang="ko-KR" sz="1600" dirty="0"/>
              <a:t>200mg, </a:t>
            </a:r>
            <a:r>
              <a:rPr lang="ko-KR" altLang="en-US" sz="1600" dirty="0"/>
              <a:t>칼륨 </a:t>
            </a:r>
            <a:r>
              <a:rPr lang="en-US" altLang="ko-KR" sz="1600" dirty="0"/>
              <a:t>1,000mg, </a:t>
            </a:r>
            <a:r>
              <a:rPr lang="ko-KR" altLang="en-US" sz="1600" dirty="0"/>
              <a:t>마그네슘 </a:t>
            </a:r>
            <a:r>
              <a:rPr lang="en-US" altLang="ko-KR" sz="1600" dirty="0"/>
              <a:t>50mg, </a:t>
            </a:r>
            <a:r>
              <a:rPr lang="ko-KR" altLang="en-US" sz="1600" dirty="0"/>
              <a:t>철 </a:t>
            </a:r>
            <a:r>
              <a:rPr lang="en-US" altLang="ko-KR" sz="1600" dirty="0"/>
              <a:t>3mg, </a:t>
            </a:r>
            <a:r>
              <a:rPr lang="ko-KR" altLang="en-US" sz="1600" dirty="0"/>
              <a:t>아연 </a:t>
            </a:r>
            <a:r>
              <a:rPr lang="en-US" altLang="ko-KR" sz="1600" dirty="0"/>
              <a:t>5mg</a:t>
            </a:r>
            <a:r>
              <a:rPr lang="ko-KR" altLang="en-US" sz="1600" dirty="0"/>
              <a:t>이며</a:t>
            </a:r>
            <a:r>
              <a:rPr lang="en-US" altLang="ko-KR" sz="1600" dirty="0"/>
              <a:t>, </a:t>
            </a:r>
            <a:r>
              <a:rPr lang="ko-KR" altLang="en-US" sz="1600" dirty="0" err="1"/>
              <a:t>과잉된</a:t>
            </a:r>
            <a:r>
              <a:rPr lang="ko-KR" altLang="en-US" sz="1600" dirty="0"/>
              <a:t> 영양소는 탄수화물 </a:t>
            </a:r>
            <a:r>
              <a:rPr lang="en-US" altLang="ko-KR" sz="1600" dirty="0"/>
              <a:t>500g, </a:t>
            </a:r>
            <a:r>
              <a:rPr lang="ko-KR" altLang="en-US" sz="1600" dirty="0"/>
              <a:t>당류 </a:t>
            </a:r>
            <a:r>
              <a:rPr lang="en-US" altLang="ko-KR" sz="1600" dirty="0"/>
              <a:t>20g, </a:t>
            </a:r>
            <a:r>
              <a:rPr lang="ko-KR" altLang="en-US" sz="1600" dirty="0"/>
              <a:t>지방 </a:t>
            </a:r>
            <a:r>
              <a:rPr lang="en-US" altLang="ko-KR" sz="1600" dirty="0"/>
              <a:t>20g, </a:t>
            </a:r>
            <a:r>
              <a:rPr lang="ko-KR" altLang="en-US" sz="1600" dirty="0"/>
              <a:t>나트륨 </a:t>
            </a:r>
            <a:r>
              <a:rPr lang="en-US" altLang="ko-KR" sz="1600" dirty="0"/>
              <a:t>0mg, </a:t>
            </a:r>
            <a:r>
              <a:rPr lang="ko-KR" altLang="en-US" sz="1600" dirty="0"/>
              <a:t>콜레스테롤 </a:t>
            </a:r>
            <a:r>
              <a:rPr lang="en-US" altLang="ko-KR" sz="1600" dirty="0"/>
              <a:t>0mg, </a:t>
            </a:r>
            <a:r>
              <a:rPr lang="ko-KR" altLang="en-US" sz="1600" dirty="0"/>
              <a:t>트랜스지방 </a:t>
            </a:r>
            <a:r>
              <a:rPr lang="en-US" altLang="ko-KR" sz="1600" dirty="0"/>
              <a:t>10g</a:t>
            </a:r>
            <a:r>
              <a:rPr lang="ko-KR" altLang="en-US" sz="1600" dirty="0" smtClean="0"/>
              <a:t>입니다</a:t>
            </a:r>
            <a:r>
              <a:rPr lang="en-US" altLang="ko-KR" sz="1600" dirty="0" smtClean="0"/>
              <a:t>.</a:t>
            </a:r>
          </a:p>
          <a:p>
            <a:endParaRPr lang="en-US" altLang="ko-KR" sz="1600" dirty="0" smtClean="0"/>
          </a:p>
          <a:p>
            <a:r>
              <a:rPr lang="ko-KR" altLang="en-US" sz="1600" dirty="0" smtClean="0"/>
              <a:t>해당 음식을 만들기 위한 재료와 레시피는 아래와 같습니다</a:t>
            </a:r>
            <a:r>
              <a:rPr lang="en-US" altLang="ko-KR" sz="1600" dirty="0" smtClean="0"/>
              <a:t>.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9144001" y="2068257"/>
            <a:ext cx="9143999" cy="876997"/>
          </a:xfrm>
          <a:prstGeom prst="rect">
            <a:avLst/>
          </a:prstGeom>
          <a:solidFill>
            <a:srgbClr val="D6DCE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4000" b="1" dirty="0" err="1" smtClean="0">
                <a:solidFill>
                  <a:schemeClr val="bg1">
                    <a:lumMod val="65000"/>
                  </a:schemeClr>
                </a:solidFill>
              </a:rPr>
              <a:t>Pybo</a:t>
            </a:r>
            <a:r>
              <a:rPr lang="en-US" altLang="ko-KR" sz="4000" dirty="0" smtClean="0">
                <a:solidFill>
                  <a:schemeClr val="tx1"/>
                </a:solidFill>
              </a:rPr>
              <a:t>      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user1 (</a:t>
            </a:r>
            <a:r>
              <a:rPr lang="ko-KR" altLang="en-US" sz="2400" b="1" dirty="0" smtClean="0">
                <a:solidFill>
                  <a:schemeClr val="tx1"/>
                </a:solidFill>
              </a:rPr>
              <a:t>로그아웃</a:t>
            </a:r>
            <a:r>
              <a:rPr lang="en-US" altLang="ko-KR" sz="2400" b="1" dirty="0" smtClean="0">
                <a:solidFill>
                  <a:schemeClr val="tx1"/>
                </a:solidFill>
              </a:rPr>
              <a:t>)</a:t>
            </a:r>
            <a:endParaRPr lang="ko-KR" altLang="en-US" sz="4000" b="1" dirty="0">
              <a:solidFill>
                <a:schemeClr val="tx1"/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9372602" y="3287459"/>
            <a:ext cx="2133600" cy="64654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질문과 답변</a:t>
            </a:r>
            <a:endParaRPr lang="ko-KR" altLang="en-US" sz="2000" b="1" dirty="0"/>
          </a:p>
        </p:txBody>
      </p:sp>
      <p:sp>
        <p:nvSpPr>
          <p:cNvPr id="70" name="직사각형 69"/>
          <p:cNvSpPr/>
          <p:nvPr/>
        </p:nvSpPr>
        <p:spPr>
          <a:xfrm>
            <a:off x="9372602" y="3934004"/>
            <a:ext cx="2133600" cy="64654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smtClean="0"/>
              <a:t>자유 게시판</a:t>
            </a:r>
            <a:endParaRPr lang="ko-KR" altLang="en-US" sz="2000" b="1" dirty="0"/>
          </a:p>
        </p:txBody>
      </p:sp>
      <p:sp>
        <p:nvSpPr>
          <p:cNvPr id="51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6" name="AutoShape 3"/>
          <p:cNvSpPr/>
          <p:nvPr/>
        </p:nvSpPr>
        <p:spPr>
          <a:xfrm flipV="1">
            <a:off x="9144000" y="2056703"/>
            <a:ext cx="0" cy="8230297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1" name="AutoShape 3"/>
          <p:cNvSpPr/>
          <p:nvPr/>
        </p:nvSpPr>
        <p:spPr>
          <a:xfrm>
            <a:off x="9143998" y="6171852"/>
            <a:ext cx="9144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모서리가 둥근 사각형 설명선 9"/>
          <p:cNvSpPr/>
          <p:nvPr/>
        </p:nvSpPr>
        <p:spPr>
          <a:xfrm>
            <a:off x="12573000" y="3034857"/>
            <a:ext cx="4724400" cy="718005"/>
          </a:xfrm>
          <a:prstGeom prst="wedgeRoundRectCallout">
            <a:avLst>
              <a:gd name="adj1" fmla="val 54896"/>
              <a:gd name="adj2" fmla="val 24685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300kcal</a:t>
            </a:r>
            <a:r>
              <a:rPr lang="ko-KR" altLang="en-US" sz="1700" dirty="0" smtClean="0">
                <a:solidFill>
                  <a:schemeClr val="tx1"/>
                </a:solidFill>
              </a:rPr>
              <a:t>를 소모하고 싶어</a:t>
            </a:r>
            <a:r>
              <a:rPr lang="en-US" altLang="ko-KR" sz="1700" dirty="0" smtClean="0">
                <a:solidFill>
                  <a:schemeClr val="tx1"/>
                </a:solidFill>
              </a:rPr>
              <a:t>. </a:t>
            </a:r>
          </a:p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어떤 운동을 얼마나 하는게 좋을까</a:t>
            </a:r>
            <a:r>
              <a:rPr lang="en-US" altLang="ko-KR" sz="1700" dirty="0" smtClean="0">
                <a:solidFill>
                  <a:schemeClr val="tx1"/>
                </a:solidFill>
              </a:rPr>
              <a:t>?</a:t>
            </a:r>
            <a:endParaRPr lang="ko-KR" altLang="en-US" sz="1700" dirty="0">
              <a:solidFill>
                <a:schemeClr val="tx1"/>
              </a:solidFill>
            </a:endParaRPr>
          </a:p>
        </p:txBody>
      </p:sp>
      <p:sp>
        <p:nvSpPr>
          <p:cNvPr id="81" name="모서리가 둥근 사각형 설명선 80"/>
          <p:cNvSpPr/>
          <p:nvPr/>
        </p:nvSpPr>
        <p:spPr>
          <a:xfrm flipH="1">
            <a:off x="12573000" y="3842465"/>
            <a:ext cx="4724400" cy="2174240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user1</a:t>
            </a:r>
            <a:r>
              <a:rPr lang="ko-KR" altLang="en-US" sz="1700" dirty="0" smtClean="0">
                <a:solidFill>
                  <a:schemeClr val="tx1"/>
                </a:solidFill>
              </a:rPr>
              <a:t>님의 경우</a:t>
            </a:r>
            <a:r>
              <a:rPr lang="en-US" altLang="ko-KR" sz="1700" dirty="0" smtClean="0">
                <a:solidFill>
                  <a:schemeClr val="tx1"/>
                </a:solidFill>
              </a:rPr>
              <a:t>,  </a:t>
            </a:r>
          </a:p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60~75</a:t>
            </a:r>
            <a:r>
              <a:rPr lang="ko-KR" altLang="en-US" sz="1700" dirty="0">
                <a:solidFill>
                  <a:schemeClr val="tx1"/>
                </a:solidFill>
              </a:rPr>
              <a:t>분 동안 빠르게 걷기</a:t>
            </a:r>
            <a:r>
              <a:rPr lang="en-US" altLang="ko-KR" sz="1700" dirty="0">
                <a:solidFill>
                  <a:schemeClr val="tx1"/>
                </a:solidFill>
              </a:rPr>
              <a:t>. </a:t>
            </a:r>
          </a:p>
          <a:p>
            <a:pPr>
              <a:lnSpc>
                <a:spcPct val="120000"/>
              </a:lnSpc>
            </a:pPr>
            <a:r>
              <a:rPr lang="ko-KR" altLang="en-US" sz="1700" dirty="0">
                <a:solidFill>
                  <a:schemeClr val="tx1"/>
                </a:solidFill>
              </a:rPr>
              <a:t>관절에 부담을 주지 않고 지속적으로 움직일 수 있어 초보자에게 적합하며</a:t>
            </a:r>
            <a:r>
              <a:rPr lang="en-US" altLang="ko-KR" sz="1700" dirty="0">
                <a:solidFill>
                  <a:schemeClr val="tx1"/>
                </a:solidFill>
              </a:rPr>
              <a:t>, </a:t>
            </a:r>
            <a:r>
              <a:rPr lang="ko-KR" altLang="en-US" sz="1700" dirty="0">
                <a:solidFill>
                  <a:schemeClr val="tx1"/>
                </a:solidFill>
              </a:rPr>
              <a:t>바른 자세를 유지하는 것이 중요합니다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  <a:endParaRPr lang="en-US" altLang="ko-KR" sz="1700" dirty="0">
              <a:solidFill>
                <a:schemeClr val="tx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ko-KR" sz="1700" dirty="0">
                <a:solidFill>
                  <a:schemeClr val="tx1"/>
                </a:solidFill>
              </a:rPr>
              <a:t>40~50</a:t>
            </a:r>
            <a:r>
              <a:rPr lang="ko-KR" altLang="en-US" sz="1700" dirty="0">
                <a:solidFill>
                  <a:schemeClr val="tx1"/>
                </a:solidFill>
              </a:rPr>
              <a:t>분 </a:t>
            </a:r>
            <a:r>
              <a:rPr lang="ko-KR" altLang="en-US" sz="1700" dirty="0" smtClean="0">
                <a:solidFill>
                  <a:schemeClr val="tx1"/>
                </a:solidFill>
              </a:rPr>
              <a:t>동안 </a:t>
            </a:r>
            <a:r>
              <a:rPr lang="ko-KR" altLang="en-US" sz="1700" dirty="0">
                <a:solidFill>
                  <a:schemeClr val="tx1"/>
                </a:solidFill>
              </a:rPr>
              <a:t>자전거 타기</a:t>
            </a:r>
            <a:r>
              <a:rPr lang="en-US" altLang="ko-KR" sz="1700" dirty="0" smtClean="0">
                <a:solidFill>
                  <a:schemeClr val="tx1"/>
                </a:solidFill>
              </a:rPr>
              <a:t>. </a:t>
            </a:r>
            <a:r>
              <a:rPr lang="ko-KR" altLang="en-US" sz="1700" dirty="0" smtClean="0">
                <a:solidFill>
                  <a:schemeClr val="tx1"/>
                </a:solidFill>
              </a:rPr>
              <a:t>페달을 </a:t>
            </a:r>
            <a:r>
              <a:rPr lang="ko-KR" altLang="en-US" sz="1700" dirty="0">
                <a:solidFill>
                  <a:schemeClr val="tx1"/>
                </a:solidFill>
              </a:rPr>
              <a:t>일정한 속도로 밟으며 운동 강도를 조절하세요</a:t>
            </a:r>
            <a:r>
              <a:rPr lang="en-US" altLang="ko-KR" sz="1700" dirty="0">
                <a:solidFill>
                  <a:schemeClr val="tx1"/>
                </a:solidFill>
              </a:rPr>
              <a:t>.</a:t>
            </a:r>
            <a:endParaRPr lang="en-US" altLang="ko-KR" sz="1700" dirty="0" smtClean="0">
              <a:solidFill>
                <a:schemeClr val="tx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500392" y="3383530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user1</a:t>
            </a:r>
            <a:endParaRPr lang="ko-KR" altLang="en-US" b="1" dirty="0"/>
          </a:p>
        </p:txBody>
      </p:sp>
      <p:sp>
        <p:nvSpPr>
          <p:cNvPr id="82" name="TextBox 81"/>
          <p:cNvSpPr txBox="1"/>
          <p:nvPr/>
        </p:nvSpPr>
        <p:spPr>
          <a:xfrm>
            <a:off x="11846494" y="5647372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CB</a:t>
            </a:r>
            <a:endParaRPr lang="ko-KR" altLang="en-US" b="1" dirty="0"/>
          </a:p>
        </p:txBody>
      </p:sp>
      <p:sp>
        <p:nvSpPr>
          <p:cNvPr id="83" name="모서리가 둥근 사각형 설명선 82"/>
          <p:cNvSpPr/>
          <p:nvPr/>
        </p:nvSpPr>
        <p:spPr>
          <a:xfrm>
            <a:off x="12573000" y="7192271"/>
            <a:ext cx="4724400" cy="718005"/>
          </a:xfrm>
          <a:prstGeom prst="wedgeRoundRectCallout">
            <a:avLst>
              <a:gd name="adj1" fmla="val 54896"/>
              <a:gd name="adj2" fmla="val 24685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나한테 김치</a:t>
            </a:r>
            <a:r>
              <a:rPr lang="en-US" altLang="ko-KR" sz="1700" dirty="0" smtClean="0">
                <a:solidFill>
                  <a:schemeClr val="tx1"/>
                </a:solidFill>
              </a:rPr>
              <a:t>, </a:t>
            </a:r>
            <a:r>
              <a:rPr lang="ko-KR" altLang="en-US" sz="1700" dirty="0" smtClean="0">
                <a:solidFill>
                  <a:schemeClr val="tx1"/>
                </a:solidFill>
              </a:rPr>
              <a:t>돼지고기</a:t>
            </a:r>
            <a:r>
              <a:rPr lang="en-US" altLang="ko-KR" sz="1700" dirty="0" smtClean="0">
                <a:solidFill>
                  <a:schemeClr val="tx1"/>
                </a:solidFill>
              </a:rPr>
              <a:t>, </a:t>
            </a:r>
            <a:r>
              <a:rPr lang="ko-KR" altLang="en-US" sz="1700" dirty="0" smtClean="0">
                <a:solidFill>
                  <a:schemeClr val="tx1"/>
                </a:solidFill>
              </a:rPr>
              <a:t>두부가 있어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  <a:p>
            <a:pPr algn="r"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이걸로 무슨 음식을 만들 수 있을까</a:t>
            </a:r>
            <a:r>
              <a:rPr lang="en-US" altLang="ko-KR" sz="1700" dirty="0" smtClean="0">
                <a:solidFill>
                  <a:schemeClr val="tx1"/>
                </a:solidFill>
              </a:rPr>
              <a:t>?</a:t>
            </a:r>
            <a:endParaRPr lang="ko-KR" altLang="en-US" sz="1700" dirty="0">
              <a:solidFill>
                <a:schemeClr val="tx1"/>
              </a:solidFill>
            </a:endParaRPr>
          </a:p>
        </p:txBody>
      </p:sp>
      <p:sp>
        <p:nvSpPr>
          <p:cNvPr id="85" name="모서리가 둥근 사각형 설명선 84"/>
          <p:cNvSpPr/>
          <p:nvPr/>
        </p:nvSpPr>
        <p:spPr>
          <a:xfrm flipH="1">
            <a:off x="12573000" y="7999879"/>
            <a:ext cx="4724400" cy="2174240"/>
          </a:xfrm>
          <a:prstGeom prst="wedgeRoundRectCallout">
            <a:avLst>
              <a:gd name="adj1" fmla="val 55655"/>
              <a:gd name="adj2" fmla="val 34249"/>
              <a:gd name="adj3" fmla="val 16667"/>
            </a:avLst>
          </a:prstGeom>
          <a:solidFill>
            <a:schemeClr val="bg1"/>
          </a:solidFill>
          <a:ln w="5715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altLang="ko-KR" sz="1700" dirty="0" smtClean="0">
                <a:solidFill>
                  <a:schemeClr val="tx1"/>
                </a:solidFill>
              </a:rPr>
              <a:t>User1</a:t>
            </a:r>
            <a:r>
              <a:rPr lang="ko-KR" altLang="en-US" sz="1700" dirty="0" smtClean="0">
                <a:solidFill>
                  <a:schemeClr val="tx1"/>
                </a:solidFill>
              </a:rPr>
              <a:t>님이 가지고 계신 재료로 만들 수 있는 음식 목록은</a:t>
            </a:r>
            <a:r>
              <a:rPr lang="en-US" altLang="ko-KR" sz="1700" dirty="0" smtClean="0">
                <a:solidFill>
                  <a:schemeClr val="tx1"/>
                </a:solidFill>
              </a:rPr>
              <a:t>,</a:t>
            </a:r>
          </a:p>
          <a:p>
            <a:pPr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돼지고기김치찌개와</a:t>
            </a:r>
            <a:r>
              <a:rPr lang="en-US" altLang="ko-KR" sz="1700" dirty="0" smtClean="0">
                <a:solidFill>
                  <a:schemeClr val="tx1"/>
                </a:solidFill>
              </a:rPr>
              <a:t> </a:t>
            </a:r>
            <a:r>
              <a:rPr lang="ko-KR" altLang="en-US" sz="1700" dirty="0" smtClean="0">
                <a:solidFill>
                  <a:schemeClr val="tx1"/>
                </a:solidFill>
              </a:rPr>
              <a:t>수육과 김치를 곁들인 </a:t>
            </a:r>
            <a:r>
              <a:rPr lang="ko-KR" altLang="en-US" sz="1700" dirty="0" err="1" smtClean="0">
                <a:solidFill>
                  <a:schemeClr val="tx1"/>
                </a:solidFill>
              </a:rPr>
              <a:t>삼합</a:t>
            </a:r>
            <a:r>
              <a:rPr lang="ko-KR" altLang="en-US" sz="1700" dirty="0" smtClean="0">
                <a:solidFill>
                  <a:schemeClr val="tx1"/>
                </a:solidFill>
              </a:rPr>
              <a:t> 등이 있습니다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  <a:p>
            <a:pPr>
              <a:lnSpc>
                <a:spcPct val="120000"/>
              </a:lnSpc>
            </a:pPr>
            <a:r>
              <a:rPr lang="ko-KR" altLang="en-US" sz="1700" dirty="0" smtClean="0">
                <a:solidFill>
                  <a:schemeClr val="tx1"/>
                </a:solidFill>
              </a:rPr>
              <a:t>원하시는 음식을 알려주시면</a:t>
            </a:r>
            <a:r>
              <a:rPr lang="en-US" altLang="ko-KR" sz="1700" dirty="0" smtClean="0">
                <a:solidFill>
                  <a:schemeClr val="tx1"/>
                </a:solidFill>
              </a:rPr>
              <a:t>,</a:t>
            </a:r>
            <a:r>
              <a:rPr lang="ko-KR" altLang="en-US" sz="1700" dirty="0" smtClean="0">
                <a:solidFill>
                  <a:schemeClr val="tx1"/>
                </a:solidFill>
              </a:rPr>
              <a:t> 자세한 레시피를 알려드리겠습니다</a:t>
            </a:r>
            <a:r>
              <a:rPr lang="en-US" altLang="ko-KR" sz="1700" dirty="0" smtClean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17500392" y="7540944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user1</a:t>
            </a:r>
            <a:endParaRPr lang="ko-KR" altLang="en-US" b="1" dirty="0"/>
          </a:p>
        </p:txBody>
      </p:sp>
      <p:sp>
        <p:nvSpPr>
          <p:cNvPr id="93" name="TextBox 92"/>
          <p:cNvSpPr txBox="1"/>
          <p:nvPr/>
        </p:nvSpPr>
        <p:spPr>
          <a:xfrm>
            <a:off x="11846494" y="9804786"/>
            <a:ext cx="4363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 smtClean="0"/>
              <a:t>CB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220786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AutoShape 3"/>
          <p:cNvSpPr/>
          <p:nvPr/>
        </p:nvSpPr>
        <p:spPr>
          <a:xfrm>
            <a:off x="0" y="2407061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30" name="Freeform 6"/>
          <p:cNvSpPr/>
          <p:nvPr/>
        </p:nvSpPr>
        <p:spPr>
          <a:xfrm>
            <a:off x="121668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1" name="TextBox 8"/>
          <p:cNvSpPr txBox="1"/>
          <p:nvPr/>
        </p:nvSpPr>
        <p:spPr>
          <a:xfrm>
            <a:off x="121668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 수집 및 모델 개발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7" name="TextBox 17"/>
          <p:cNvSpPr txBox="1"/>
          <p:nvPr/>
        </p:nvSpPr>
        <p:spPr>
          <a:xfrm>
            <a:off x="1216685" y="3989294"/>
            <a:ext cx="4005530" cy="560153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1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lvl="0"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(24.12.26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25.01.01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 수집 및 전처리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(25.01.02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25.01.08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데이터베이스 구축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(25.01.09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25.01.15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이미지 분류</a:t>
            </a:r>
            <a:r>
              <a:rPr lang="en-US" altLang="ko-KR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 처리 </a:t>
            </a:r>
            <a:endParaRPr lang="en-US" altLang="ko-KR" sz="24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모델 개발</a:t>
            </a:r>
            <a:endParaRPr lang="en-US" altLang="ko-KR" sz="24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4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sz="2400" b="1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 </a:t>
            </a:r>
            <a:r>
              <a:rPr lang="ko-KR" altLang="en-US" sz="2400" b="1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>
              <a:spcBef>
                <a:spcPct val="0"/>
              </a:spcBef>
            </a:pP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(25.01.16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25.01.22 </a:t>
            </a:r>
            <a:r>
              <a:rPr lang="ko-KR" altLang="en-US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b="1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챗봇</a:t>
            </a: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개발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8" name="TextBox 18"/>
          <p:cNvSpPr txBox="1"/>
          <p:nvPr/>
        </p:nvSpPr>
        <p:spPr>
          <a:xfrm>
            <a:off x="1216686" y="2828037"/>
            <a:ext cx="4005528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1~4 </a:t>
            </a:r>
            <a:r>
              <a:rPr lang="ko-KR" alt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</a:t>
            </a:r>
            <a:endParaRPr lang="en-US" altLang="ko-KR" sz="28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(24.12.26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25.01.22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4" name="Freeform 6"/>
          <p:cNvSpPr/>
          <p:nvPr/>
        </p:nvSpPr>
        <p:spPr>
          <a:xfrm>
            <a:off x="714123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5" name="TextBox 8"/>
          <p:cNvSpPr txBox="1"/>
          <p:nvPr/>
        </p:nvSpPr>
        <p:spPr>
          <a:xfrm>
            <a:off x="714123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웹 서비스 개발 및 배포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" name="TextBox 18"/>
          <p:cNvSpPr txBox="1"/>
          <p:nvPr/>
        </p:nvSpPr>
        <p:spPr>
          <a:xfrm>
            <a:off x="7141236" y="2828036"/>
            <a:ext cx="4005528" cy="80021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5~7 </a:t>
            </a:r>
            <a:r>
              <a:rPr lang="ko-KR" alt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주차</a:t>
            </a:r>
            <a:endParaRPr lang="en-US" altLang="ko-KR" sz="2800" b="1" dirty="0" smtClean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(25.01.23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25.02.12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수</a:t>
            </a:r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)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" name="TextBox 17"/>
          <p:cNvSpPr txBox="1"/>
          <p:nvPr/>
        </p:nvSpPr>
        <p:spPr>
          <a:xfrm>
            <a:off x="7141235" y="3989294"/>
            <a:ext cx="4005530" cy="24314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5~6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(25.01.23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~ 25.02.05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웹 서비스 개발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7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주차</a:t>
            </a:r>
            <a:endParaRPr lang="en-US" altLang="ko-KR" sz="2400" b="1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(25.02.06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 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~ 05.02.12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</a:t>
            </a: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24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통합 테스트 및 배포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4" name="Freeform 6"/>
          <p:cNvSpPr/>
          <p:nvPr/>
        </p:nvSpPr>
        <p:spPr>
          <a:xfrm>
            <a:off x="13065785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15" name="TextBox 8"/>
          <p:cNvSpPr txBox="1"/>
          <p:nvPr/>
        </p:nvSpPr>
        <p:spPr>
          <a:xfrm>
            <a:off x="13065785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발표 자료 제작 및 발표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6" name="TextBox 18"/>
          <p:cNvSpPr txBox="1"/>
          <p:nvPr/>
        </p:nvSpPr>
        <p:spPr>
          <a:xfrm>
            <a:off x="13065786" y="2828036"/>
            <a:ext cx="4005528" cy="3693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25.02.13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 </a:t>
            </a:r>
            <a:r>
              <a:rPr lang="en-US" altLang="ko-KR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~ 25.02.14 </a:t>
            </a:r>
            <a:r>
              <a:rPr lang="ko-KR" altLang="en-US" sz="24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금</a:t>
            </a:r>
            <a:endParaRPr lang="en-US" sz="24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3065785" y="3523350"/>
            <a:ext cx="4005530" cy="16619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25.02.13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목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발표 자료 제작</a:t>
            </a: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4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25.02.14 </a:t>
            </a:r>
            <a:r>
              <a:rPr lang="ko-KR" altLang="en-US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금</a:t>
            </a:r>
            <a:endParaRPr lang="en-US" altLang="ko-KR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4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발표</a:t>
            </a:r>
            <a:endParaRPr lang="en-US" sz="24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988</TotalTime>
  <Words>1629</Words>
  <Application>Microsoft Office PowerPoint</Application>
  <PresentationFormat>사용자 지정</PresentationFormat>
  <Paragraphs>253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20" baseType="lpstr">
      <vt:lpstr>Arial</vt:lpstr>
      <vt:lpstr>Source Han Sans KR</vt:lpstr>
      <vt:lpstr>Inter Semi-Bold</vt:lpstr>
      <vt:lpstr>Calibri</vt:lpstr>
      <vt:lpstr>Inter Light</vt:lpstr>
      <vt:lpstr>Inter Bold</vt:lpstr>
      <vt:lpstr>Source Han Sans KR Bold</vt:lpstr>
      <vt:lpstr>Inter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dc:creator>human</dc:creator>
  <cp:lastModifiedBy>human</cp:lastModifiedBy>
  <cp:revision>85</cp:revision>
  <dcterms:created xsi:type="dcterms:W3CDTF">2006-08-16T00:00:00Z</dcterms:created>
  <dcterms:modified xsi:type="dcterms:W3CDTF">2025-01-03T01:06:06Z</dcterms:modified>
  <dc:identifier>DAGavlWFifA</dc:identifier>
</cp:coreProperties>
</file>

<file path=docProps/thumbnail.jpeg>
</file>